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350" r:id="rId2"/>
    <p:sldId id="268" r:id="rId3"/>
    <p:sldId id="270" r:id="rId4"/>
    <p:sldId id="271" r:id="rId5"/>
    <p:sldId id="272" r:id="rId6"/>
    <p:sldId id="277" r:id="rId7"/>
    <p:sldId id="275" r:id="rId8"/>
    <p:sldId id="273" r:id="rId9"/>
    <p:sldId id="274" r:id="rId10"/>
    <p:sldId id="269" r:id="rId11"/>
    <p:sldId id="331" r:id="rId12"/>
    <p:sldId id="258" r:id="rId13"/>
    <p:sldId id="259" r:id="rId14"/>
    <p:sldId id="260" r:id="rId15"/>
    <p:sldId id="265" r:id="rId16"/>
    <p:sldId id="345" r:id="rId17"/>
    <p:sldId id="346" r:id="rId18"/>
    <p:sldId id="347" r:id="rId19"/>
    <p:sldId id="348" r:id="rId20"/>
    <p:sldId id="333" r:id="rId21"/>
    <p:sldId id="332" r:id="rId22"/>
    <p:sldId id="334" r:id="rId23"/>
    <p:sldId id="338" r:id="rId24"/>
    <p:sldId id="335" r:id="rId25"/>
    <p:sldId id="337" r:id="rId26"/>
    <p:sldId id="336" r:id="rId27"/>
    <p:sldId id="349" r:id="rId28"/>
    <p:sldId id="308" r:id="rId29"/>
    <p:sldId id="283" r:id="rId30"/>
    <p:sldId id="322" r:id="rId31"/>
    <p:sldId id="343" r:id="rId32"/>
    <p:sldId id="344" r:id="rId33"/>
    <p:sldId id="312" r:id="rId34"/>
    <p:sldId id="313" r:id="rId35"/>
    <p:sldId id="324" r:id="rId36"/>
    <p:sldId id="329" r:id="rId37"/>
    <p:sldId id="330" r:id="rId38"/>
    <p:sldId id="328" r:id="rId39"/>
    <p:sldId id="321" r:id="rId40"/>
    <p:sldId id="299" r:id="rId41"/>
    <p:sldId id="300" r:id="rId42"/>
    <p:sldId id="320" r:id="rId43"/>
    <p:sldId id="309" r:id="rId44"/>
  </p:sldIdLst>
  <p:sldSz cx="9144000" cy="6858000" type="screen4x3"/>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164" d="100"/>
          <a:sy n="164" d="100"/>
        </p:scale>
        <p:origin x="1752" y="132"/>
      </p:cViewPr>
      <p:guideLst/>
    </p:cSldViewPr>
  </p:slideViewPr>
  <p:notesTextViewPr>
    <p:cViewPr>
      <p:scale>
        <a:sx n="1" d="1"/>
        <a:sy n="1" d="1"/>
      </p:scale>
      <p:origin x="0" y="0"/>
    </p:cViewPr>
  </p:notesTextViewPr>
  <p:sorterViewPr>
    <p:cViewPr varScale="1">
      <p:scale>
        <a:sx n="100" d="100"/>
        <a:sy n="100" d="100"/>
      </p:scale>
      <p:origin x="0" y="-12316"/>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TW" altLang="en-US" smtClean="0"/>
              <a:t>按一下以編輯母片標題樣式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smtClean="0"/>
              <a:t>按一下以編輯母片副標題樣式</a:t>
            </a:r>
            <a:endParaRPr lang="en-US" dirty="0"/>
          </a:p>
        </p:txBody>
      </p:sp>
      <p:sp>
        <p:nvSpPr>
          <p:cNvPr id="4" name="Date Placeholder 3"/>
          <p:cNvSpPr>
            <a:spLocks noGrp="1"/>
          </p:cNvSpPr>
          <p:nvPr>
            <p:ph type="dt" sz="half" idx="10"/>
          </p:nvPr>
        </p:nvSpPr>
        <p:spPr/>
        <p:txBody>
          <a:bodyPr/>
          <a:lstStyle/>
          <a:p>
            <a:fld id="{C8F17848-32EC-45C2-B37A-3B54DCBDA639}" type="datetimeFigureOut">
              <a:rPr lang="zh-TW" altLang="en-US" smtClean="0"/>
              <a:t>2023/5/5</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3A8B062B-E4DE-4A66-8453-D28D590DC499}" type="slidenum">
              <a:rPr lang="zh-TW" altLang="en-US" smtClean="0"/>
              <a:t>‹#›</a:t>
            </a:fld>
            <a:endParaRPr lang="zh-TW" altLang="en-US"/>
          </a:p>
        </p:txBody>
      </p:sp>
    </p:spTree>
    <p:extLst>
      <p:ext uri="{BB962C8B-B14F-4D97-AF65-F5344CB8AC3E}">
        <p14:creationId xmlns:p14="http://schemas.microsoft.com/office/powerpoint/2010/main" val="31049553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mtClean="0"/>
              <a:t>按一下以編輯母片標題樣式</a:t>
            </a:r>
            <a:endParaRPr lang="en-US" dirty="0"/>
          </a:p>
        </p:txBody>
      </p:sp>
      <p:sp>
        <p:nvSpPr>
          <p:cNvPr id="3" name="Vertical Text Placeholder 2"/>
          <p:cNvSpPr>
            <a:spLocks noGrp="1"/>
          </p:cNvSpPr>
          <p:nvPr>
            <p:ph type="body" orient="vert" idx="1"/>
          </p:nvPr>
        </p:nvSpPr>
        <p:spPr/>
        <p:txBody>
          <a:bodyPr vert="eaVert"/>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10"/>
          </p:nvPr>
        </p:nvSpPr>
        <p:spPr/>
        <p:txBody>
          <a:bodyPr/>
          <a:lstStyle/>
          <a:p>
            <a:fld id="{C8F17848-32EC-45C2-B37A-3B54DCBDA639}" type="datetimeFigureOut">
              <a:rPr lang="zh-TW" altLang="en-US" smtClean="0"/>
              <a:t>2023/5/5</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3A8B062B-E4DE-4A66-8453-D28D590DC499}" type="slidenum">
              <a:rPr lang="zh-TW" altLang="en-US" smtClean="0"/>
              <a:t>‹#›</a:t>
            </a:fld>
            <a:endParaRPr lang="zh-TW" altLang="en-US"/>
          </a:p>
        </p:txBody>
      </p:sp>
    </p:spTree>
    <p:extLst>
      <p:ext uri="{BB962C8B-B14F-4D97-AF65-F5344CB8AC3E}">
        <p14:creationId xmlns:p14="http://schemas.microsoft.com/office/powerpoint/2010/main" val="37425161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TW" altLang="en-US" smtClean="0"/>
              <a:t>按一下以編輯母片標題樣式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10"/>
          </p:nvPr>
        </p:nvSpPr>
        <p:spPr/>
        <p:txBody>
          <a:bodyPr/>
          <a:lstStyle/>
          <a:p>
            <a:fld id="{C8F17848-32EC-45C2-B37A-3B54DCBDA639}" type="datetimeFigureOut">
              <a:rPr lang="zh-TW" altLang="en-US" smtClean="0"/>
              <a:t>2023/5/5</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3A8B062B-E4DE-4A66-8453-D28D590DC499}" type="slidenum">
              <a:rPr lang="zh-TW" altLang="en-US" smtClean="0"/>
              <a:t>‹#›</a:t>
            </a:fld>
            <a:endParaRPr lang="zh-TW" altLang="en-US"/>
          </a:p>
        </p:txBody>
      </p:sp>
    </p:spTree>
    <p:extLst>
      <p:ext uri="{BB962C8B-B14F-4D97-AF65-F5344CB8AC3E}">
        <p14:creationId xmlns:p14="http://schemas.microsoft.com/office/powerpoint/2010/main" val="25112364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mtClean="0"/>
              <a:t>按一下以編輯母片標題樣式</a:t>
            </a:r>
            <a:endParaRPr lang="en-US" dirty="0"/>
          </a:p>
        </p:txBody>
      </p:sp>
      <p:sp>
        <p:nvSpPr>
          <p:cNvPr id="3" name="Content Placeholder 2"/>
          <p:cNvSpPr>
            <a:spLocks noGrp="1"/>
          </p:cNvSpPr>
          <p:nvPr>
            <p:ph idx="1"/>
          </p:nvPr>
        </p:nvSpPr>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10"/>
          </p:nvPr>
        </p:nvSpPr>
        <p:spPr/>
        <p:txBody>
          <a:bodyPr/>
          <a:lstStyle/>
          <a:p>
            <a:fld id="{C8F17848-32EC-45C2-B37A-3B54DCBDA639}" type="datetimeFigureOut">
              <a:rPr lang="zh-TW" altLang="en-US" smtClean="0"/>
              <a:t>2023/5/5</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3A8B062B-E4DE-4A66-8453-D28D590DC499}" type="slidenum">
              <a:rPr lang="zh-TW" altLang="en-US" smtClean="0"/>
              <a:t>‹#›</a:t>
            </a:fld>
            <a:endParaRPr lang="zh-TW" altLang="en-US"/>
          </a:p>
        </p:txBody>
      </p:sp>
    </p:spTree>
    <p:extLst>
      <p:ext uri="{BB962C8B-B14F-4D97-AF65-F5344CB8AC3E}">
        <p14:creationId xmlns:p14="http://schemas.microsoft.com/office/powerpoint/2010/main" val="6315827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TW" altLang="en-US" smtClean="0"/>
              <a:t>按一下以編輯母片標題樣式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smtClean="0"/>
              <a:t>編輯母片文字樣式</a:t>
            </a:r>
          </a:p>
        </p:txBody>
      </p:sp>
      <p:sp>
        <p:nvSpPr>
          <p:cNvPr id="4" name="Date Placeholder 3"/>
          <p:cNvSpPr>
            <a:spLocks noGrp="1"/>
          </p:cNvSpPr>
          <p:nvPr>
            <p:ph type="dt" sz="half" idx="10"/>
          </p:nvPr>
        </p:nvSpPr>
        <p:spPr/>
        <p:txBody>
          <a:bodyPr/>
          <a:lstStyle/>
          <a:p>
            <a:fld id="{C8F17848-32EC-45C2-B37A-3B54DCBDA639}" type="datetimeFigureOut">
              <a:rPr lang="zh-TW" altLang="en-US" smtClean="0"/>
              <a:t>2023/5/5</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3A8B062B-E4DE-4A66-8453-D28D590DC499}" type="slidenum">
              <a:rPr lang="zh-TW" altLang="en-US" smtClean="0"/>
              <a:t>‹#›</a:t>
            </a:fld>
            <a:endParaRPr lang="zh-TW" altLang="en-US"/>
          </a:p>
        </p:txBody>
      </p:sp>
    </p:spTree>
    <p:extLst>
      <p:ext uri="{BB962C8B-B14F-4D97-AF65-F5344CB8AC3E}">
        <p14:creationId xmlns:p14="http://schemas.microsoft.com/office/powerpoint/2010/main" val="28393618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mtClean="0"/>
              <a:t>按一下以編輯母片標題樣式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5" name="Date Placeholder 4"/>
          <p:cNvSpPr>
            <a:spLocks noGrp="1"/>
          </p:cNvSpPr>
          <p:nvPr>
            <p:ph type="dt" sz="half" idx="10"/>
          </p:nvPr>
        </p:nvSpPr>
        <p:spPr/>
        <p:txBody>
          <a:bodyPr/>
          <a:lstStyle/>
          <a:p>
            <a:fld id="{C8F17848-32EC-45C2-B37A-3B54DCBDA639}" type="datetimeFigureOut">
              <a:rPr lang="zh-TW" altLang="en-US" smtClean="0"/>
              <a:t>2023/5/5</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3A8B062B-E4DE-4A66-8453-D28D590DC499}" type="slidenum">
              <a:rPr lang="zh-TW" altLang="en-US" smtClean="0"/>
              <a:t>‹#›</a:t>
            </a:fld>
            <a:endParaRPr lang="zh-TW" altLang="en-US"/>
          </a:p>
        </p:txBody>
      </p:sp>
    </p:spTree>
    <p:extLst>
      <p:ext uri="{BB962C8B-B14F-4D97-AF65-F5344CB8AC3E}">
        <p14:creationId xmlns:p14="http://schemas.microsoft.com/office/powerpoint/2010/main" val="39565015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TW" altLang="en-US" smtClean="0"/>
              <a:t>按一下以編輯母片標題樣式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編輯母片文字樣式</a:t>
            </a:r>
          </a:p>
        </p:txBody>
      </p:sp>
      <p:sp>
        <p:nvSpPr>
          <p:cNvPr id="4" name="Content Placeholder 3"/>
          <p:cNvSpPr>
            <a:spLocks noGrp="1"/>
          </p:cNvSpPr>
          <p:nvPr>
            <p:ph sz="half" idx="2"/>
          </p:nvPr>
        </p:nvSpPr>
        <p:spPr>
          <a:xfrm>
            <a:off x="629842" y="2505075"/>
            <a:ext cx="3868340" cy="3684588"/>
          </a:xfrm>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編輯母片文字樣式</a:t>
            </a:r>
          </a:p>
        </p:txBody>
      </p:sp>
      <p:sp>
        <p:nvSpPr>
          <p:cNvPr id="6" name="Content Placeholder 5"/>
          <p:cNvSpPr>
            <a:spLocks noGrp="1"/>
          </p:cNvSpPr>
          <p:nvPr>
            <p:ph sz="quarter" idx="4"/>
          </p:nvPr>
        </p:nvSpPr>
        <p:spPr>
          <a:xfrm>
            <a:off x="4629150" y="2505075"/>
            <a:ext cx="3887391" cy="3684588"/>
          </a:xfrm>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7" name="Date Placeholder 6"/>
          <p:cNvSpPr>
            <a:spLocks noGrp="1"/>
          </p:cNvSpPr>
          <p:nvPr>
            <p:ph type="dt" sz="half" idx="10"/>
          </p:nvPr>
        </p:nvSpPr>
        <p:spPr/>
        <p:txBody>
          <a:bodyPr/>
          <a:lstStyle/>
          <a:p>
            <a:fld id="{C8F17848-32EC-45C2-B37A-3B54DCBDA639}" type="datetimeFigureOut">
              <a:rPr lang="zh-TW" altLang="en-US" smtClean="0"/>
              <a:t>2023/5/5</a:t>
            </a:fld>
            <a:endParaRPr lang="zh-TW" altLang="en-US"/>
          </a:p>
        </p:txBody>
      </p:sp>
      <p:sp>
        <p:nvSpPr>
          <p:cNvPr id="8" name="Footer Placeholder 7"/>
          <p:cNvSpPr>
            <a:spLocks noGrp="1"/>
          </p:cNvSpPr>
          <p:nvPr>
            <p:ph type="ftr" sz="quarter" idx="11"/>
          </p:nvPr>
        </p:nvSpPr>
        <p:spPr/>
        <p:txBody>
          <a:bodyPr/>
          <a:lstStyle/>
          <a:p>
            <a:endParaRPr lang="zh-TW" altLang="en-US"/>
          </a:p>
        </p:txBody>
      </p:sp>
      <p:sp>
        <p:nvSpPr>
          <p:cNvPr id="9" name="Slide Number Placeholder 8"/>
          <p:cNvSpPr>
            <a:spLocks noGrp="1"/>
          </p:cNvSpPr>
          <p:nvPr>
            <p:ph type="sldNum" sz="quarter" idx="12"/>
          </p:nvPr>
        </p:nvSpPr>
        <p:spPr/>
        <p:txBody>
          <a:bodyPr/>
          <a:lstStyle/>
          <a:p>
            <a:fld id="{3A8B062B-E4DE-4A66-8453-D28D590DC499}" type="slidenum">
              <a:rPr lang="zh-TW" altLang="en-US" smtClean="0"/>
              <a:t>‹#›</a:t>
            </a:fld>
            <a:endParaRPr lang="zh-TW" altLang="en-US"/>
          </a:p>
        </p:txBody>
      </p:sp>
    </p:spTree>
    <p:extLst>
      <p:ext uri="{BB962C8B-B14F-4D97-AF65-F5344CB8AC3E}">
        <p14:creationId xmlns:p14="http://schemas.microsoft.com/office/powerpoint/2010/main" val="13405799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mtClean="0"/>
              <a:t>按一下以編輯母片標題樣式</a:t>
            </a:r>
            <a:endParaRPr lang="en-US" dirty="0"/>
          </a:p>
        </p:txBody>
      </p:sp>
      <p:sp>
        <p:nvSpPr>
          <p:cNvPr id="3" name="Date Placeholder 2"/>
          <p:cNvSpPr>
            <a:spLocks noGrp="1"/>
          </p:cNvSpPr>
          <p:nvPr>
            <p:ph type="dt" sz="half" idx="10"/>
          </p:nvPr>
        </p:nvSpPr>
        <p:spPr/>
        <p:txBody>
          <a:bodyPr/>
          <a:lstStyle/>
          <a:p>
            <a:fld id="{C8F17848-32EC-45C2-B37A-3B54DCBDA639}" type="datetimeFigureOut">
              <a:rPr lang="zh-TW" altLang="en-US" smtClean="0"/>
              <a:t>2023/5/5</a:t>
            </a:fld>
            <a:endParaRPr lang="zh-TW" altLang="en-US"/>
          </a:p>
        </p:txBody>
      </p:sp>
      <p:sp>
        <p:nvSpPr>
          <p:cNvPr id="4" name="Footer Placeholder 3"/>
          <p:cNvSpPr>
            <a:spLocks noGrp="1"/>
          </p:cNvSpPr>
          <p:nvPr>
            <p:ph type="ftr" sz="quarter" idx="11"/>
          </p:nvPr>
        </p:nvSpPr>
        <p:spPr/>
        <p:txBody>
          <a:bodyPr/>
          <a:lstStyle/>
          <a:p>
            <a:endParaRPr lang="zh-TW" altLang="en-US"/>
          </a:p>
        </p:txBody>
      </p:sp>
      <p:sp>
        <p:nvSpPr>
          <p:cNvPr id="5" name="Slide Number Placeholder 4"/>
          <p:cNvSpPr>
            <a:spLocks noGrp="1"/>
          </p:cNvSpPr>
          <p:nvPr>
            <p:ph type="sldNum" sz="quarter" idx="12"/>
          </p:nvPr>
        </p:nvSpPr>
        <p:spPr/>
        <p:txBody>
          <a:bodyPr/>
          <a:lstStyle/>
          <a:p>
            <a:fld id="{3A8B062B-E4DE-4A66-8453-D28D590DC499}" type="slidenum">
              <a:rPr lang="zh-TW" altLang="en-US" smtClean="0"/>
              <a:t>‹#›</a:t>
            </a:fld>
            <a:endParaRPr lang="zh-TW" altLang="en-US"/>
          </a:p>
        </p:txBody>
      </p:sp>
    </p:spTree>
    <p:extLst>
      <p:ext uri="{BB962C8B-B14F-4D97-AF65-F5344CB8AC3E}">
        <p14:creationId xmlns:p14="http://schemas.microsoft.com/office/powerpoint/2010/main" val="25739532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8F17848-32EC-45C2-B37A-3B54DCBDA639}" type="datetimeFigureOut">
              <a:rPr lang="zh-TW" altLang="en-US" smtClean="0"/>
              <a:t>2023/5/5</a:t>
            </a:fld>
            <a:endParaRPr lang="zh-TW" altLang="en-US"/>
          </a:p>
        </p:txBody>
      </p:sp>
      <p:sp>
        <p:nvSpPr>
          <p:cNvPr id="3" name="Footer Placeholder 2"/>
          <p:cNvSpPr>
            <a:spLocks noGrp="1"/>
          </p:cNvSpPr>
          <p:nvPr>
            <p:ph type="ftr" sz="quarter" idx="11"/>
          </p:nvPr>
        </p:nvSpPr>
        <p:spPr/>
        <p:txBody>
          <a:bodyPr/>
          <a:lstStyle/>
          <a:p>
            <a:endParaRPr lang="zh-TW" altLang="en-US"/>
          </a:p>
        </p:txBody>
      </p:sp>
      <p:sp>
        <p:nvSpPr>
          <p:cNvPr id="4" name="Slide Number Placeholder 3"/>
          <p:cNvSpPr>
            <a:spLocks noGrp="1"/>
          </p:cNvSpPr>
          <p:nvPr>
            <p:ph type="sldNum" sz="quarter" idx="12"/>
          </p:nvPr>
        </p:nvSpPr>
        <p:spPr/>
        <p:txBody>
          <a:bodyPr/>
          <a:lstStyle/>
          <a:p>
            <a:fld id="{3A8B062B-E4DE-4A66-8453-D28D590DC499}" type="slidenum">
              <a:rPr lang="zh-TW" altLang="en-US" smtClean="0"/>
              <a:t>‹#›</a:t>
            </a:fld>
            <a:endParaRPr lang="zh-TW" altLang="en-US"/>
          </a:p>
        </p:txBody>
      </p:sp>
    </p:spTree>
    <p:extLst>
      <p:ext uri="{BB962C8B-B14F-4D97-AF65-F5344CB8AC3E}">
        <p14:creationId xmlns:p14="http://schemas.microsoft.com/office/powerpoint/2010/main" val="23201492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TW" altLang="en-US" smtClean="0"/>
              <a:t>按一下以編輯母片標題樣式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smtClean="0"/>
              <a:t>編輯母片文字樣式</a:t>
            </a:r>
          </a:p>
        </p:txBody>
      </p:sp>
      <p:sp>
        <p:nvSpPr>
          <p:cNvPr id="5" name="Date Placeholder 4"/>
          <p:cNvSpPr>
            <a:spLocks noGrp="1"/>
          </p:cNvSpPr>
          <p:nvPr>
            <p:ph type="dt" sz="half" idx="10"/>
          </p:nvPr>
        </p:nvSpPr>
        <p:spPr/>
        <p:txBody>
          <a:bodyPr/>
          <a:lstStyle/>
          <a:p>
            <a:fld id="{C8F17848-32EC-45C2-B37A-3B54DCBDA639}" type="datetimeFigureOut">
              <a:rPr lang="zh-TW" altLang="en-US" smtClean="0"/>
              <a:t>2023/5/5</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3A8B062B-E4DE-4A66-8453-D28D590DC499}" type="slidenum">
              <a:rPr lang="zh-TW" altLang="en-US" smtClean="0"/>
              <a:t>‹#›</a:t>
            </a:fld>
            <a:endParaRPr lang="zh-TW" altLang="en-US"/>
          </a:p>
        </p:txBody>
      </p:sp>
    </p:spTree>
    <p:extLst>
      <p:ext uri="{BB962C8B-B14F-4D97-AF65-F5344CB8AC3E}">
        <p14:creationId xmlns:p14="http://schemas.microsoft.com/office/powerpoint/2010/main" val="42715671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TW" altLang="en-US" smtClean="0"/>
              <a:t>按一下以編輯母片標題樣式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smtClean="0"/>
              <a:t>按一下圖示以新增圖片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smtClean="0"/>
              <a:t>編輯母片文字樣式</a:t>
            </a:r>
          </a:p>
        </p:txBody>
      </p:sp>
      <p:sp>
        <p:nvSpPr>
          <p:cNvPr id="5" name="Date Placeholder 4"/>
          <p:cNvSpPr>
            <a:spLocks noGrp="1"/>
          </p:cNvSpPr>
          <p:nvPr>
            <p:ph type="dt" sz="half" idx="10"/>
          </p:nvPr>
        </p:nvSpPr>
        <p:spPr/>
        <p:txBody>
          <a:bodyPr/>
          <a:lstStyle/>
          <a:p>
            <a:fld id="{C8F17848-32EC-45C2-B37A-3B54DCBDA639}" type="datetimeFigureOut">
              <a:rPr lang="zh-TW" altLang="en-US" smtClean="0"/>
              <a:t>2023/5/5</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3A8B062B-E4DE-4A66-8453-D28D590DC499}" type="slidenum">
              <a:rPr lang="zh-TW" altLang="en-US" smtClean="0"/>
              <a:t>‹#›</a:t>
            </a:fld>
            <a:endParaRPr lang="zh-TW" altLang="en-US"/>
          </a:p>
        </p:txBody>
      </p:sp>
    </p:spTree>
    <p:extLst>
      <p:ext uri="{BB962C8B-B14F-4D97-AF65-F5344CB8AC3E}">
        <p14:creationId xmlns:p14="http://schemas.microsoft.com/office/powerpoint/2010/main" val="32159457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TW" altLang="en-US" smtClean="0"/>
              <a:t>按一下以編輯母片標題樣式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8F17848-32EC-45C2-B37A-3B54DCBDA639}" type="datetimeFigureOut">
              <a:rPr lang="zh-TW" altLang="en-US" smtClean="0"/>
              <a:t>2023/5/5</a:t>
            </a:fld>
            <a:endParaRPr lang="zh-TW"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A8B062B-E4DE-4A66-8453-D28D590DC499}" type="slidenum">
              <a:rPr lang="zh-TW" altLang="en-US" smtClean="0"/>
              <a:t>‹#›</a:t>
            </a:fld>
            <a:endParaRPr lang="zh-TW" altLang="en-US"/>
          </a:p>
        </p:txBody>
      </p:sp>
    </p:spTree>
    <p:extLst>
      <p:ext uri="{BB962C8B-B14F-4D97-AF65-F5344CB8AC3E}">
        <p14:creationId xmlns:p14="http://schemas.microsoft.com/office/powerpoint/2010/main" val="147907036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www.kaggle.com/thomasnelson/working-with-dna-sequence-data-for-ml" TargetMode="Externa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131726"/>
            <a:ext cx="9144000" cy="523220"/>
          </a:xfrm>
          <a:prstGeom prst="rect">
            <a:avLst/>
          </a:prstGeom>
          <a:solidFill>
            <a:schemeClr val="accent1">
              <a:lumMod val="20000"/>
              <a:lumOff val="80000"/>
            </a:schemeClr>
          </a:solidFill>
          <a:ln>
            <a:noFill/>
          </a:ln>
        </p:spPr>
        <p:txBody>
          <a:bodyPr wrap="square">
            <a:spAutoFit/>
          </a:bodyPr>
          <a:lstStyle/>
          <a:p>
            <a:r>
              <a:rPr lang="zh-TW" altLang="en-US" sz="2800" b="1" dirty="0" smtClean="0">
                <a:effectLst>
                  <a:outerShdw blurRad="38100" dist="38100" dir="2700000" algn="tl">
                    <a:srgbClr val="000000">
                      <a:alpha val="43137"/>
                    </a:srgbClr>
                  </a:outerShdw>
                </a:effectLst>
              </a:rPr>
              <a:t>經濟部工業局</a:t>
            </a:r>
            <a:r>
              <a:rPr lang="en-US" altLang="zh-TW" sz="2800" b="1" dirty="0" smtClean="0">
                <a:effectLst>
                  <a:outerShdw blurRad="38100" dist="38100" dir="2700000" algn="tl">
                    <a:srgbClr val="000000">
                      <a:alpha val="43137"/>
                    </a:srgbClr>
                  </a:outerShdw>
                </a:effectLst>
              </a:rPr>
              <a:t>109</a:t>
            </a:r>
            <a:r>
              <a:rPr lang="zh-TW" altLang="en-US" sz="2800" b="1" dirty="0" smtClean="0">
                <a:effectLst>
                  <a:outerShdw blurRad="38100" dist="38100" dir="2700000" algn="tl">
                    <a:srgbClr val="000000">
                      <a:alpha val="43137"/>
                    </a:srgbClr>
                  </a:outerShdw>
                </a:effectLst>
              </a:rPr>
              <a:t>年度「</a:t>
            </a:r>
            <a:r>
              <a:rPr lang="en-US" altLang="zh-TW" sz="2800" b="1" dirty="0" smtClean="0">
                <a:effectLst>
                  <a:outerShdw blurRad="38100" dist="38100" dir="2700000" algn="tl">
                    <a:srgbClr val="000000">
                      <a:alpha val="43137"/>
                    </a:srgbClr>
                  </a:outerShdw>
                </a:effectLst>
              </a:rPr>
              <a:t>AI </a:t>
            </a:r>
            <a:r>
              <a:rPr lang="zh-TW" altLang="en-US" sz="2800" b="1" dirty="0" smtClean="0">
                <a:effectLst>
                  <a:outerShdw blurRad="38100" dist="38100" dir="2700000" algn="tl">
                    <a:srgbClr val="000000">
                      <a:alpha val="43137"/>
                    </a:srgbClr>
                  </a:outerShdw>
                </a:effectLst>
              </a:rPr>
              <a:t>智慧應用新世代人才培育計畫」</a:t>
            </a:r>
            <a:endParaRPr lang="zh-TW" altLang="en-US" sz="2800" b="1" dirty="0">
              <a:effectLst>
                <a:outerShdw blurRad="38100" dist="38100" dir="2700000" algn="tl">
                  <a:srgbClr val="000000">
                    <a:alpha val="43137"/>
                  </a:srgbClr>
                </a:outerShdw>
              </a:effectLst>
            </a:endParaRPr>
          </a:p>
        </p:txBody>
      </p:sp>
      <p:sp>
        <p:nvSpPr>
          <p:cNvPr id="5" name="矩形 4"/>
          <p:cNvSpPr/>
          <p:nvPr/>
        </p:nvSpPr>
        <p:spPr>
          <a:xfrm>
            <a:off x="743526" y="1895871"/>
            <a:ext cx="7596909" cy="2585323"/>
          </a:xfrm>
          <a:prstGeom prst="rect">
            <a:avLst/>
          </a:prstGeom>
        </p:spPr>
        <p:txBody>
          <a:bodyPr wrap="square">
            <a:spAutoFit/>
          </a:bodyPr>
          <a:lstStyle/>
          <a:p>
            <a:r>
              <a:rPr lang="en-US" altLang="zh-TW" sz="4800" b="1" dirty="0">
                <a:effectLst>
                  <a:outerShdw blurRad="38100" dist="38100" dir="2700000" algn="tl">
                    <a:srgbClr val="000000">
                      <a:alpha val="43137"/>
                    </a:srgbClr>
                  </a:outerShdw>
                </a:effectLst>
              </a:rPr>
              <a:t>NLP</a:t>
            </a:r>
            <a:r>
              <a:rPr lang="zh-TW" altLang="en-US" sz="4800" b="1" dirty="0">
                <a:effectLst>
                  <a:outerShdw blurRad="38100" dist="38100" dir="2700000" algn="tl">
                    <a:srgbClr val="000000">
                      <a:alpha val="43137"/>
                    </a:srgbClr>
                  </a:outerShdw>
                </a:effectLst>
              </a:rPr>
              <a:t> </a:t>
            </a:r>
            <a:r>
              <a:rPr lang="en-US" altLang="zh-TW" sz="4800" b="1" dirty="0">
                <a:effectLst>
                  <a:outerShdw blurRad="38100" dist="38100" dir="2700000" algn="tl">
                    <a:srgbClr val="000000">
                      <a:alpha val="43137"/>
                    </a:srgbClr>
                  </a:outerShdw>
                </a:effectLst>
              </a:rPr>
              <a:t>Natural Language Processing</a:t>
            </a:r>
            <a:r>
              <a:rPr lang="zh-TW" altLang="en-US" sz="4800" b="1" dirty="0">
                <a:effectLst>
                  <a:outerShdw blurRad="38100" dist="38100" dir="2700000" algn="tl">
                    <a:srgbClr val="000000">
                      <a:alpha val="43137"/>
                    </a:srgbClr>
                  </a:outerShdw>
                </a:effectLst>
              </a:rPr>
              <a:t> </a:t>
            </a:r>
            <a:endParaRPr lang="en-US" altLang="zh-TW" sz="4800" b="1" dirty="0" smtClean="0">
              <a:effectLst>
                <a:outerShdw blurRad="38100" dist="38100" dir="2700000" algn="tl">
                  <a:srgbClr val="000000">
                    <a:alpha val="43137"/>
                  </a:srgbClr>
                </a:outerShdw>
              </a:effectLst>
            </a:endParaRPr>
          </a:p>
          <a:p>
            <a:r>
              <a:rPr lang="zh-TW" altLang="en-US" sz="6600" b="1" dirty="0" smtClean="0">
                <a:effectLst>
                  <a:outerShdw blurRad="38100" dist="38100" dir="2700000" algn="tl">
                    <a:srgbClr val="000000">
                      <a:alpha val="43137"/>
                    </a:srgbClr>
                  </a:outerShdw>
                </a:effectLst>
              </a:rPr>
              <a:t>自然語言</a:t>
            </a:r>
            <a:r>
              <a:rPr lang="zh-TW" altLang="en-US" sz="6600" b="1" dirty="0">
                <a:effectLst>
                  <a:outerShdw blurRad="38100" dist="38100" dir="2700000" algn="tl">
                    <a:srgbClr val="000000">
                      <a:alpha val="43137"/>
                    </a:srgbClr>
                  </a:outerShdw>
                </a:effectLst>
              </a:rPr>
              <a:t>處理</a:t>
            </a:r>
            <a:endParaRPr lang="zh-TW" altLang="en-US" sz="4800" dirty="0"/>
          </a:p>
        </p:txBody>
      </p:sp>
    </p:spTree>
    <p:extLst>
      <p:ext uri="{BB962C8B-B14F-4D97-AF65-F5344CB8AC3E}">
        <p14:creationId xmlns:p14="http://schemas.microsoft.com/office/powerpoint/2010/main" val="219611718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605105" y="1018370"/>
            <a:ext cx="7339189" cy="830997"/>
          </a:xfrm>
          <a:prstGeom prst="rect">
            <a:avLst/>
          </a:prstGeom>
        </p:spPr>
        <p:txBody>
          <a:bodyPr wrap="none">
            <a:spAutoFit/>
          </a:bodyPr>
          <a:lstStyle/>
          <a:p>
            <a:r>
              <a:rPr lang="en-US" altLang="zh-TW" sz="4800" dirty="0"/>
              <a:t>DNA Sequence Data Analysis</a:t>
            </a:r>
            <a:endParaRPr lang="zh-TW" altLang="en-US" sz="4800" dirty="0"/>
          </a:p>
        </p:txBody>
      </p:sp>
      <p:sp>
        <p:nvSpPr>
          <p:cNvPr id="3" name="矩形 2"/>
          <p:cNvSpPr/>
          <p:nvPr/>
        </p:nvSpPr>
        <p:spPr>
          <a:xfrm>
            <a:off x="841816" y="2265280"/>
            <a:ext cx="7781361" cy="646331"/>
          </a:xfrm>
          <a:prstGeom prst="rect">
            <a:avLst/>
          </a:prstGeom>
        </p:spPr>
        <p:txBody>
          <a:bodyPr wrap="none">
            <a:spAutoFit/>
          </a:bodyPr>
          <a:lstStyle/>
          <a:p>
            <a:r>
              <a:rPr lang="en-US" altLang="zh-TW" dirty="0"/>
              <a:t>Working with DNA sequence data for </a:t>
            </a:r>
            <a:r>
              <a:rPr lang="en-US" altLang="zh-TW" dirty="0" smtClean="0"/>
              <a:t>ML</a:t>
            </a:r>
          </a:p>
          <a:p>
            <a:r>
              <a:rPr lang="en-US" altLang="zh-TW" dirty="0">
                <a:hlinkClick r:id="rId2"/>
              </a:rPr>
              <a:t>https://www.kaggle.com/thomasnelson/working-with-dna-sequence-data-for-ml</a:t>
            </a:r>
            <a:endParaRPr lang="zh-TW" altLang="en-US" dirty="0"/>
          </a:p>
        </p:txBody>
      </p:sp>
      <p:pic>
        <p:nvPicPr>
          <p:cNvPr id="4" name="圖片 3"/>
          <p:cNvPicPr>
            <a:picLocks noChangeAspect="1"/>
          </p:cNvPicPr>
          <p:nvPr/>
        </p:nvPicPr>
        <p:blipFill>
          <a:blip r:embed="rId3"/>
          <a:stretch>
            <a:fillRect/>
          </a:stretch>
        </p:blipFill>
        <p:spPr>
          <a:xfrm>
            <a:off x="841816" y="3161269"/>
            <a:ext cx="2812906" cy="3258192"/>
          </a:xfrm>
          <a:prstGeom prst="rect">
            <a:avLst/>
          </a:prstGeom>
        </p:spPr>
      </p:pic>
      <p:pic>
        <p:nvPicPr>
          <p:cNvPr id="5" name="圖片 4"/>
          <p:cNvPicPr>
            <a:picLocks noChangeAspect="1"/>
          </p:cNvPicPr>
          <p:nvPr/>
        </p:nvPicPr>
        <p:blipFill>
          <a:blip r:embed="rId4"/>
          <a:stretch>
            <a:fillRect/>
          </a:stretch>
        </p:blipFill>
        <p:spPr>
          <a:xfrm>
            <a:off x="3827621" y="3537556"/>
            <a:ext cx="4795556" cy="2295503"/>
          </a:xfrm>
          <a:prstGeom prst="rect">
            <a:avLst/>
          </a:prstGeom>
        </p:spPr>
      </p:pic>
    </p:spTree>
    <p:extLst>
      <p:ext uri="{BB962C8B-B14F-4D97-AF65-F5344CB8AC3E}">
        <p14:creationId xmlns:p14="http://schemas.microsoft.com/office/powerpoint/2010/main" val="239511023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9144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600" dirty="0" smtClean="0"/>
              <a:t>Sequence Data</a:t>
            </a:r>
          </a:p>
          <a:p>
            <a:pPr algn="ctr"/>
            <a:r>
              <a:rPr lang="zh-TW" altLang="en-US" sz="6600" dirty="0" smtClean="0"/>
              <a:t>的分析</a:t>
            </a:r>
            <a:r>
              <a:rPr lang="en-US" altLang="zh-TW" sz="6600" dirty="0" smtClean="0"/>
              <a:t>(2)</a:t>
            </a:r>
          </a:p>
          <a:p>
            <a:pPr algn="ctr"/>
            <a:r>
              <a:rPr lang="en-US" altLang="zh-TW" sz="6600" dirty="0" smtClean="0"/>
              <a:t>NLP</a:t>
            </a:r>
            <a:endParaRPr lang="zh-TW" altLang="en-US" sz="6600" dirty="0"/>
          </a:p>
        </p:txBody>
      </p:sp>
    </p:spTree>
    <p:extLst>
      <p:ext uri="{BB962C8B-B14F-4D97-AF65-F5344CB8AC3E}">
        <p14:creationId xmlns:p14="http://schemas.microsoft.com/office/powerpoint/2010/main" val="403784258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https://elham-khanche.github.io/blog/assets/img/RNN/Slide53.png"/>
          <p:cNvPicPr>
            <a:picLocks noChangeAspect="1" noChangeArrowheads="1"/>
          </p:cNvPicPr>
          <p:nvPr/>
        </p:nvPicPr>
        <p:blipFill rotWithShape="1">
          <a:blip r:embed="rId2">
            <a:extLst>
              <a:ext uri="{28A0092B-C50C-407E-A947-70E740481C1C}">
                <a14:useLocalDpi xmlns:a14="http://schemas.microsoft.com/office/drawing/2010/main" val="0"/>
              </a:ext>
            </a:extLst>
          </a:blip>
          <a:srcRect r="39089" b="15970"/>
          <a:stretch/>
        </p:blipFill>
        <p:spPr bwMode="auto">
          <a:xfrm>
            <a:off x="1284158" y="1528484"/>
            <a:ext cx="5569723" cy="4322077"/>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p:cNvSpPr/>
          <p:nvPr/>
        </p:nvSpPr>
        <p:spPr>
          <a:xfrm>
            <a:off x="515098" y="344615"/>
            <a:ext cx="3401765" cy="923330"/>
          </a:xfrm>
          <a:prstGeom prst="rect">
            <a:avLst/>
          </a:prstGeom>
        </p:spPr>
        <p:txBody>
          <a:bodyPr wrap="none">
            <a:spAutoFit/>
          </a:bodyPr>
          <a:lstStyle/>
          <a:p>
            <a:pPr algn="ctr"/>
            <a:r>
              <a:rPr lang="en-US" altLang="zh-TW" sz="5400" dirty="0" smtClean="0"/>
              <a:t>RNN  for…..</a:t>
            </a:r>
            <a:endParaRPr lang="en-US" altLang="zh-TW" sz="5400" dirty="0"/>
          </a:p>
        </p:txBody>
      </p:sp>
      <p:sp>
        <p:nvSpPr>
          <p:cNvPr id="4" name="矩形 3"/>
          <p:cNvSpPr/>
          <p:nvPr/>
        </p:nvSpPr>
        <p:spPr>
          <a:xfrm>
            <a:off x="707752" y="5972432"/>
            <a:ext cx="6418221" cy="646331"/>
          </a:xfrm>
          <a:prstGeom prst="rect">
            <a:avLst/>
          </a:prstGeom>
        </p:spPr>
        <p:txBody>
          <a:bodyPr wrap="square">
            <a:spAutoFit/>
          </a:bodyPr>
          <a:lstStyle/>
          <a:p>
            <a:r>
              <a:rPr lang="en-US" altLang="zh-TW" dirty="0" smtClean="0"/>
              <a:t>https://brohrer.mcknote.com/zh-Hant/how_machine_learning_works/how_rnns_lstm_work.html</a:t>
            </a:r>
            <a:endParaRPr lang="zh-TW" altLang="en-US" dirty="0"/>
          </a:p>
        </p:txBody>
      </p:sp>
      <p:sp>
        <p:nvSpPr>
          <p:cNvPr id="3" name="矩形 2"/>
          <p:cNvSpPr/>
          <p:nvPr/>
        </p:nvSpPr>
        <p:spPr>
          <a:xfrm>
            <a:off x="4320746" y="483283"/>
            <a:ext cx="4572000" cy="923330"/>
          </a:xfrm>
          <a:prstGeom prst="rect">
            <a:avLst/>
          </a:prstGeom>
        </p:spPr>
        <p:txBody>
          <a:bodyPr>
            <a:spAutoFit/>
          </a:bodyPr>
          <a:lstStyle/>
          <a:p>
            <a:r>
              <a:rPr lang="zh-TW" altLang="en-US" dirty="0"/>
              <a:t>列到序列翻譯（</a:t>
            </a:r>
            <a:r>
              <a:rPr lang="en-US" altLang="zh-TW" dirty="0"/>
              <a:t>sequence to sequence translation</a:t>
            </a:r>
            <a:r>
              <a:rPr lang="zh-TW" altLang="en-US" dirty="0"/>
              <a:t>），包括將語音轉為文字或翻譯不同語言</a:t>
            </a:r>
          </a:p>
        </p:txBody>
      </p:sp>
    </p:spTree>
    <p:extLst>
      <p:ext uri="{BB962C8B-B14F-4D97-AF65-F5344CB8AC3E}">
        <p14:creationId xmlns:p14="http://schemas.microsoft.com/office/powerpoint/2010/main" val="220740034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628650" y="365126"/>
            <a:ext cx="7886700" cy="821295"/>
          </a:xfrm>
        </p:spPr>
        <p:txBody>
          <a:bodyPr>
            <a:normAutofit/>
          </a:bodyPr>
          <a:lstStyle/>
          <a:p>
            <a:r>
              <a:rPr lang="en-US" altLang="zh-TW" b="1" dirty="0" smtClean="0">
                <a:effectLst>
                  <a:outerShdw blurRad="38100" dist="38100" dir="2700000" algn="tl">
                    <a:srgbClr val="000000">
                      <a:alpha val="43137"/>
                    </a:srgbClr>
                  </a:outerShdw>
                </a:effectLst>
              </a:rPr>
              <a:t>NLP</a:t>
            </a:r>
            <a:r>
              <a:rPr lang="zh-TW" altLang="en-US" b="1" dirty="0" smtClean="0">
                <a:effectLst>
                  <a:outerShdw blurRad="38100" dist="38100" dir="2700000" algn="tl">
                    <a:srgbClr val="000000">
                      <a:alpha val="43137"/>
                    </a:srgbClr>
                  </a:outerShdw>
                </a:effectLst>
              </a:rPr>
              <a:t> </a:t>
            </a:r>
            <a:r>
              <a:rPr lang="en-US" altLang="zh-TW" sz="2000" b="1" dirty="0" smtClean="0">
                <a:effectLst>
                  <a:outerShdw blurRad="38100" dist="38100" dir="2700000" algn="tl">
                    <a:srgbClr val="000000">
                      <a:alpha val="43137"/>
                    </a:srgbClr>
                  </a:outerShdw>
                </a:effectLst>
              </a:rPr>
              <a:t>Natural </a:t>
            </a:r>
            <a:r>
              <a:rPr lang="en-US" altLang="zh-TW" sz="2000" b="1" dirty="0">
                <a:effectLst>
                  <a:outerShdw blurRad="38100" dist="38100" dir="2700000" algn="tl">
                    <a:srgbClr val="000000">
                      <a:alpha val="43137"/>
                    </a:srgbClr>
                  </a:outerShdw>
                </a:effectLst>
              </a:rPr>
              <a:t>Language </a:t>
            </a:r>
            <a:r>
              <a:rPr lang="en-US" altLang="zh-TW" sz="2000" b="1" dirty="0" smtClean="0">
                <a:effectLst>
                  <a:outerShdw blurRad="38100" dist="38100" dir="2700000" algn="tl">
                    <a:srgbClr val="000000">
                      <a:alpha val="43137"/>
                    </a:srgbClr>
                  </a:outerShdw>
                </a:effectLst>
              </a:rPr>
              <a:t>Processing</a:t>
            </a:r>
            <a:r>
              <a:rPr lang="zh-TW" altLang="en-US" sz="2000" b="1" dirty="0" smtClean="0">
                <a:effectLst>
                  <a:outerShdw blurRad="38100" dist="38100" dir="2700000" algn="tl">
                    <a:srgbClr val="000000">
                      <a:alpha val="43137"/>
                    </a:srgbClr>
                  </a:outerShdw>
                </a:effectLst>
              </a:rPr>
              <a:t> </a:t>
            </a:r>
            <a:r>
              <a:rPr lang="zh-TW" altLang="en-US" sz="3200" b="1" dirty="0" smtClean="0">
                <a:effectLst>
                  <a:outerShdw blurRad="38100" dist="38100" dir="2700000" algn="tl">
                    <a:srgbClr val="000000">
                      <a:alpha val="43137"/>
                    </a:srgbClr>
                  </a:outerShdw>
                </a:effectLst>
              </a:rPr>
              <a:t>自然語言處理</a:t>
            </a:r>
            <a:endParaRPr lang="zh-TW" altLang="en-US" sz="3200" dirty="0"/>
          </a:p>
        </p:txBody>
      </p:sp>
      <p:sp>
        <p:nvSpPr>
          <p:cNvPr id="3" name="內容版面配置區 2"/>
          <p:cNvSpPr>
            <a:spLocks noGrp="1"/>
          </p:cNvSpPr>
          <p:nvPr>
            <p:ph idx="1"/>
          </p:nvPr>
        </p:nvSpPr>
        <p:spPr>
          <a:xfrm>
            <a:off x="628650" y="1594792"/>
            <a:ext cx="7886700" cy="4351338"/>
          </a:xfrm>
        </p:spPr>
        <p:txBody>
          <a:bodyPr/>
          <a:lstStyle/>
          <a:p>
            <a:r>
              <a:rPr lang="zh-TW" altLang="en-US" dirty="0"/>
              <a:t>自然語言處理</a:t>
            </a:r>
            <a:r>
              <a:rPr lang="zh-TW" altLang="en-US" dirty="0" smtClean="0"/>
              <a:t>（</a:t>
            </a:r>
            <a:r>
              <a:rPr lang="en-US" altLang="zh-TW" dirty="0" smtClean="0"/>
              <a:t>Natural </a:t>
            </a:r>
            <a:r>
              <a:rPr lang="en-US" altLang="zh-TW" dirty="0"/>
              <a:t>Language Processing</a:t>
            </a:r>
            <a:r>
              <a:rPr lang="zh-TW" altLang="en-US" dirty="0" smtClean="0"/>
              <a:t>，</a:t>
            </a:r>
            <a:r>
              <a:rPr lang="en-US" altLang="zh-TW" dirty="0" smtClean="0"/>
              <a:t>NLP</a:t>
            </a:r>
            <a:r>
              <a:rPr lang="zh-TW" altLang="en-US" dirty="0"/>
              <a:t>）是人工智慧和語言學領域的分支學科</a:t>
            </a:r>
            <a:r>
              <a:rPr lang="zh-TW" altLang="en-US" dirty="0" smtClean="0"/>
              <a:t>。</a:t>
            </a:r>
            <a:endParaRPr lang="en-US" altLang="zh-TW" dirty="0" smtClean="0"/>
          </a:p>
          <a:p>
            <a:r>
              <a:rPr lang="zh-TW" altLang="en-US" dirty="0" smtClean="0"/>
              <a:t>此</a:t>
            </a:r>
            <a:r>
              <a:rPr lang="zh-TW" altLang="en-US" dirty="0"/>
              <a:t>領域探討如何處理及運用自然語言；自然語言處理包括多方面和步驟，基本有認知、理解、生成等部分</a:t>
            </a:r>
            <a:r>
              <a:rPr lang="zh-TW" altLang="en-US" dirty="0" smtClean="0"/>
              <a:t>。</a:t>
            </a:r>
            <a:endParaRPr lang="zh-TW" altLang="en-US" dirty="0"/>
          </a:p>
          <a:p>
            <a:r>
              <a:rPr lang="zh-TW" altLang="en-US" dirty="0"/>
              <a:t>自然語言認知和理解是讓電腦把輸入的語言變成有意思的符號和關係，然後根據目的再處理。</a:t>
            </a:r>
            <a:r>
              <a:rPr lang="zh-TW" altLang="en-US" b="1" dirty="0"/>
              <a:t>自然語言生成系統</a:t>
            </a:r>
            <a:r>
              <a:rPr lang="zh-TW" altLang="en-US" dirty="0"/>
              <a:t>則是把電腦資料轉化為自然語言。</a:t>
            </a:r>
          </a:p>
        </p:txBody>
      </p:sp>
      <p:sp>
        <p:nvSpPr>
          <p:cNvPr id="4" name="矩形 3"/>
          <p:cNvSpPr/>
          <p:nvPr/>
        </p:nvSpPr>
        <p:spPr>
          <a:xfrm>
            <a:off x="694553" y="1001755"/>
            <a:ext cx="4572000" cy="369332"/>
          </a:xfrm>
          <a:prstGeom prst="rect">
            <a:avLst/>
          </a:prstGeom>
        </p:spPr>
        <p:txBody>
          <a:bodyPr>
            <a:spAutoFit/>
          </a:bodyPr>
          <a:lstStyle/>
          <a:p>
            <a:r>
              <a:rPr lang="en-US" altLang="zh-TW" dirty="0" smtClean="0"/>
              <a:t>https://zh.wikipedia.org/wiki/</a:t>
            </a:r>
            <a:r>
              <a:rPr lang="zh-TW" altLang="en-US" dirty="0" smtClean="0"/>
              <a:t>自然語言處理</a:t>
            </a:r>
            <a:endParaRPr lang="zh-TW" altLang="en-US" dirty="0"/>
          </a:p>
        </p:txBody>
      </p:sp>
      <p:sp>
        <p:nvSpPr>
          <p:cNvPr id="5" name="矩形 4"/>
          <p:cNvSpPr/>
          <p:nvPr/>
        </p:nvSpPr>
        <p:spPr>
          <a:xfrm>
            <a:off x="506627" y="6169836"/>
            <a:ext cx="6668530" cy="646331"/>
          </a:xfrm>
          <a:prstGeom prst="rect">
            <a:avLst/>
          </a:prstGeom>
        </p:spPr>
        <p:txBody>
          <a:bodyPr wrap="square">
            <a:spAutoFit/>
          </a:bodyPr>
          <a:lstStyle/>
          <a:p>
            <a:r>
              <a:rPr lang="en-US" altLang="zh-TW" dirty="0"/>
              <a:t>http://research.sinica.edu.tw/nlp-natural-language-processing-chinese-knowledge-information/</a:t>
            </a:r>
          </a:p>
        </p:txBody>
      </p:sp>
    </p:spTree>
    <p:extLst>
      <p:ext uri="{BB962C8B-B14F-4D97-AF65-F5344CB8AC3E}">
        <p14:creationId xmlns:p14="http://schemas.microsoft.com/office/powerpoint/2010/main" val="239777087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NLP</a:t>
            </a:r>
            <a:r>
              <a:rPr lang="zh-TW" altLang="en-US" dirty="0"/>
              <a:t>應用</a:t>
            </a:r>
          </a:p>
        </p:txBody>
      </p:sp>
      <p:sp>
        <p:nvSpPr>
          <p:cNvPr id="3" name="內容版面配置區 2"/>
          <p:cNvSpPr>
            <a:spLocks noGrp="1"/>
          </p:cNvSpPr>
          <p:nvPr>
            <p:ph idx="1"/>
          </p:nvPr>
        </p:nvSpPr>
        <p:spPr>
          <a:xfrm>
            <a:off x="628650" y="1825625"/>
            <a:ext cx="5129599" cy="4351338"/>
          </a:xfrm>
        </p:spPr>
        <p:txBody>
          <a:bodyPr>
            <a:normAutofit fontScale="55000" lnSpcReduction="20000"/>
          </a:bodyPr>
          <a:lstStyle/>
          <a:p>
            <a:pPr marL="0" indent="0">
              <a:buNone/>
            </a:pPr>
            <a:r>
              <a:rPr lang="zh-TW" altLang="en-US" b="1" dirty="0">
                <a:effectLst>
                  <a:outerShdw blurRad="38100" dist="38100" dir="2700000" algn="tl">
                    <a:srgbClr val="000000">
                      <a:alpha val="43137"/>
                    </a:srgbClr>
                  </a:outerShdw>
                </a:effectLst>
              </a:rPr>
              <a:t>文字朗讀（</a:t>
            </a:r>
            <a:r>
              <a:rPr lang="en-US" altLang="zh-TW" b="1" dirty="0">
                <a:effectLst>
                  <a:outerShdw blurRad="38100" dist="38100" dir="2700000" algn="tl">
                    <a:srgbClr val="000000">
                      <a:alpha val="43137"/>
                    </a:srgbClr>
                  </a:outerShdw>
                </a:effectLst>
              </a:rPr>
              <a:t>Text to speech</a:t>
            </a:r>
            <a:r>
              <a:rPr lang="zh-TW" altLang="en-US" b="1" dirty="0">
                <a:effectLst>
                  <a:outerShdw blurRad="38100" dist="38100" dir="2700000" algn="tl">
                    <a:srgbClr val="000000">
                      <a:alpha val="43137"/>
                    </a:srgbClr>
                  </a:outerShdw>
                </a:effectLst>
              </a:rPr>
              <a:t>）</a:t>
            </a:r>
            <a:r>
              <a:rPr lang="en-US" altLang="zh-TW" b="1" dirty="0">
                <a:effectLst>
                  <a:outerShdw blurRad="38100" dist="38100" dir="2700000" algn="tl">
                    <a:srgbClr val="000000">
                      <a:alpha val="43137"/>
                    </a:srgbClr>
                  </a:outerShdw>
                </a:effectLst>
              </a:rPr>
              <a:t>/</a:t>
            </a:r>
            <a:r>
              <a:rPr lang="zh-TW" altLang="en-US" b="1" dirty="0">
                <a:effectLst>
                  <a:outerShdw blurRad="38100" dist="38100" dir="2700000" algn="tl">
                    <a:srgbClr val="000000">
                      <a:alpha val="43137"/>
                    </a:srgbClr>
                  </a:outerShdw>
                </a:effectLst>
              </a:rPr>
              <a:t>語音合成（</a:t>
            </a:r>
            <a:r>
              <a:rPr lang="en-US" altLang="zh-TW" b="1" dirty="0">
                <a:effectLst>
                  <a:outerShdw blurRad="38100" dist="38100" dir="2700000" algn="tl">
                    <a:srgbClr val="000000">
                      <a:alpha val="43137"/>
                    </a:srgbClr>
                  </a:outerShdw>
                </a:effectLst>
              </a:rPr>
              <a:t>Speech synthesis</a:t>
            </a:r>
            <a:r>
              <a:rPr lang="zh-TW" altLang="en-US" b="1" dirty="0">
                <a:effectLst>
                  <a:outerShdw blurRad="38100" dist="38100" dir="2700000" algn="tl">
                    <a:srgbClr val="000000">
                      <a:alpha val="43137"/>
                    </a:srgbClr>
                  </a:outerShdw>
                </a:effectLst>
              </a:rPr>
              <a:t>）</a:t>
            </a:r>
          </a:p>
          <a:p>
            <a:pPr marL="0" indent="0">
              <a:buNone/>
            </a:pPr>
            <a:r>
              <a:rPr lang="zh-TW" altLang="en-US" b="1" dirty="0">
                <a:effectLst>
                  <a:outerShdw blurRad="38100" dist="38100" dir="2700000" algn="tl">
                    <a:srgbClr val="000000">
                      <a:alpha val="43137"/>
                    </a:srgbClr>
                  </a:outerShdw>
                </a:effectLst>
              </a:rPr>
              <a:t>語音識別（</a:t>
            </a:r>
            <a:r>
              <a:rPr lang="en-US" altLang="zh-TW" b="1" dirty="0">
                <a:effectLst>
                  <a:outerShdw blurRad="38100" dist="38100" dir="2700000" algn="tl">
                    <a:srgbClr val="000000">
                      <a:alpha val="43137"/>
                    </a:srgbClr>
                  </a:outerShdw>
                </a:effectLst>
              </a:rPr>
              <a:t>Speech recognition</a:t>
            </a:r>
            <a:r>
              <a:rPr lang="zh-TW" altLang="en-US" b="1" dirty="0">
                <a:effectLst>
                  <a:outerShdw blurRad="38100" dist="38100" dir="2700000" algn="tl">
                    <a:srgbClr val="000000">
                      <a:alpha val="43137"/>
                    </a:srgbClr>
                  </a:outerShdw>
                </a:effectLst>
              </a:rPr>
              <a:t>）</a:t>
            </a:r>
          </a:p>
          <a:p>
            <a:pPr marL="0" indent="0">
              <a:buNone/>
            </a:pPr>
            <a:r>
              <a:rPr lang="zh-TW" altLang="en-US" b="1" dirty="0">
                <a:effectLst>
                  <a:outerShdw blurRad="38100" dist="38100" dir="2700000" algn="tl">
                    <a:srgbClr val="000000">
                      <a:alpha val="43137"/>
                    </a:srgbClr>
                  </a:outerShdw>
                </a:effectLst>
              </a:rPr>
              <a:t>中文自動分詞（</a:t>
            </a:r>
            <a:r>
              <a:rPr lang="en-US" altLang="zh-TW" b="1" dirty="0">
                <a:effectLst>
                  <a:outerShdw blurRad="38100" dist="38100" dir="2700000" algn="tl">
                    <a:srgbClr val="000000">
                      <a:alpha val="43137"/>
                    </a:srgbClr>
                  </a:outerShdw>
                </a:effectLst>
              </a:rPr>
              <a:t>Chinese word segmentation</a:t>
            </a:r>
            <a:r>
              <a:rPr lang="zh-TW" altLang="en-US" b="1" dirty="0">
                <a:effectLst>
                  <a:outerShdw blurRad="38100" dist="38100" dir="2700000" algn="tl">
                    <a:srgbClr val="000000">
                      <a:alpha val="43137"/>
                    </a:srgbClr>
                  </a:outerShdw>
                </a:effectLst>
              </a:rPr>
              <a:t>）</a:t>
            </a:r>
          </a:p>
          <a:p>
            <a:pPr marL="0" indent="0">
              <a:buNone/>
            </a:pPr>
            <a:r>
              <a:rPr lang="zh-TW" altLang="en-US" b="1" dirty="0">
                <a:effectLst>
                  <a:outerShdw blurRad="38100" dist="38100" dir="2700000" algn="tl">
                    <a:srgbClr val="000000">
                      <a:alpha val="43137"/>
                    </a:srgbClr>
                  </a:outerShdw>
                </a:effectLst>
              </a:rPr>
              <a:t>詞性標註（</a:t>
            </a:r>
            <a:r>
              <a:rPr lang="en-US" altLang="zh-TW" b="1" dirty="0">
                <a:effectLst>
                  <a:outerShdw blurRad="38100" dist="38100" dir="2700000" algn="tl">
                    <a:srgbClr val="000000">
                      <a:alpha val="43137"/>
                    </a:srgbClr>
                  </a:outerShdw>
                </a:effectLst>
              </a:rPr>
              <a:t>Part-of-speech tagging</a:t>
            </a:r>
            <a:r>
              <a:rPr lang="zh-TW" altLang="en-US" b="1" dirty="0">
                <a:effectLst>
                  <a:outerShdw blurRad="38100" dist="38100" dir="2700000" algn="tl">
                    <a:srgbClr val="000000">
                      <a:alpha val="43137"/>
                    </a:srgbClr>
                  </a:outerShdw>
                </a:effectLst>
              </a:rPr>
              <a:t>）</a:t>
            </a:r>
          </a:p>
          <a:p>
            <a:pPr marL="0" indent="0">
              <a:buNone/>
            </a:pPr>
            <a:r>
              <a:rPr lang="zh-TW" altLang="en-US" b="1" dirty="0">
                <a:effectLst>
                  <a:outerShdw blurRad="38100" dist="38100" dir="2700000" algn="tl">
                    <a:srgbClr val="000000">
                      <a:alpha val="43137"/>
                    </a:srgbClr>
                  </a:outerShdw>
                </a:effectLst>
              </a:rPr>
              <a:t>句法分析（</a:t>
            </a:r>
            <a:r>
              <a:rPr lang="en-US" altLang="zh-TW" b="1" dirty="0">
                <a:effectLst>
                  <a:outerShdw blurRad="38100" dist="38100" dir="2700000" algn="tl">
                    <a:srgbClr val="000000">
                      <a:alpha val="43137"/>
                    </a:srgbClr>
                  </a:outerShdw>
                </a:effectLst>
              </a:rPr>
              <a:t>Parsing</a:t>
            </a:r>
            <a:r>
              <a:rPr lang="zh-TW" altLang="en-US" b="1" dirty="0">
                <a:effectLst>
                  <a:outerShdw blurRad="38100" dist="38100" dir="2700000" algn="tl">
                    <a:srgbClr val="000000">
                      <a:alpha val="43137"/>
                    </a:srgbClr>
                  </a:outerShdw>
                </a:effectLst>
              </a:rPr>
              <a:t>）</a:t>
            </a:r>
          </a:p>
          <a:p>
            <a:pPr marL="0" indent="0">
              <a:buNone/>
            </a:pPr>
            <a:r>
              <a:rPr lang="zh-TW" altLang="en-US" b="1" dirty="0">
                <a:effectLst>
                  <a:outerShdw blurRad="38100" dist="38100" dir="2700000" algn="tl">
                    <a:srgbClr val="000000">
                      <a:alpha val="43137"/>
                    </a:srgbClr>
                  </a:outerShdw>
                </a:effectLst>
              </a:rPr>
              <a:t>自然語言生成（</a:t>
            </a:r>
            <a:r>
              <a:rPr lang="en-US" altLang="zh-TW" b="1" dirty="0">
                <a:effectLst>
                  <a:outerShdw blurRad="38100" dist="38100" dir="2700000" algn="tl">
                    <a:srgbClr val="000000">
                      <a:alpha val="43137"/>
                    </a:srgbClr>
                  </a:outerShdw>
                </a:effectLst>
              </a:rPr>
              <a:t>Natural language generation</a:t>
            </a:r>
            <a:r>
              <a:rPr lang="zh-TW" altLang="en-US" b="1" dirty="0">
                <a:effectLst>
                  <a:outerShdw blurRad="38100" dist="38100" dir="2700000" algn="tl">
                    <a:srgbClr val="000000">
                      <a:alpha val="43137"/>
                    </a:srgbClr>
                  </a:outerShdw>
                </a:effectLst>
              </a:rPr>
              <a:t>）</a:t>
            </a:r>
          </a:p>
          <a:p>
            <a:pPr marL="0" indent="0">
              <a:buNone/>
            </a:pPr>
            <a:r>
              <a:rPr lang="zh-TW" altLang="en-US" b="1" dirty="0">
                <a:effectLst>
                  <a:outerShdw blurRad="38100" dist="38100" dir="2700000" algn="tl">
                    <a:srgbClr val="000000">
                      <a:alpha val="43137"/>
                    </a:srgbClr>
                  </a:outerShdw>
                </a:effectLst>
              </a:rPr>
              <a:t>文字分類（</a:t>
            </a:r>
            <a:r>
              <a:rPr lang="en-US" altLang="zh-TW" b="1" dirty="0">
                <a:effectLst>
                  <a:outerShdw blurRad="38100" dist="38100" dir="2700000" algn="tl">
                    <a:srgbClr val="000000">
                      <a:alpha val="43137"/>
                    </a:srgbClr>
                  </a:outerShdw>
                </a:effectLst>
              </a:rPr>
              <a:t>Text categorization</a:t>
            </a:r>
            <a:r>
              <a:rPr lang="zh-TW" altLang="en-US" b="1" dirty="0">
                <a:effectLst>
                  <a:outerShdw blurRad="38100" dist="38100" dir="2700000" algn="tl">
                    <a:srgbClr val="000000">
                      <a:alpha val="43137"/>
                    </a:srgbClr>
                  </a:outerShdw>
                </a:effectLst>
              </a:rPr>
              <a:t>）</a:t>
            </a:r>
          </a:p>
          <a:p>
            <a:pPr marL="0" indent="0">
              <a:buNone/>
            </a:pPr>
            <a:r>
              <a:rPr lang="zh-TW" altLang="en-US" b="1" dirty="0">
                <a:effectLst>
                  <a:outerShdw blurRad="38100" dist="38100" dir="2700000" algn="tl">
                    <a:srgbClr val="000000">
                      <a:alpha val="43137"/>
                    </a:srgbClr>
                  </a:outerShdw>
                </a:effectLst>
              </a:rPr>
              <a:t>資訊檢索（</a:t>
            </a:r>
            <a:r>
              <a:rPr lang="en-US" altLang="zh-TW" b="1" dirty="0">
                <a:effectLst>
                  <a:outerShdw blurRad="38100" dist="38100" dir="2700000" algn="tl">
                    <a:srgbClr val="000000">
                      <a:alpha val="43137"/>
                    </a:srgbClr>
                  </a:outerShdw>
                </a:effectLst>
              </a:rPr>
              <a:t>Information retrieval</a:t>
            </a:r>
            <a:r>
              <a:rPr lang="zh-TW" altLang="en-US" b="1" dirty="0">
                <a:effectLst>
                  <a:outerShdw blurRad="38100" dist="38100" dir="2700000" algn="tl">
                    <a:srgbClr val="000000">
                      <a:alpha val="43137"/>
                    </a:srgbClr>
                  </a:outerShdw>
                </a:effectLst>
              </a:rPr>
              <a:t>）</a:t>
            </a:r>
          </a:p>
          <a:p>
            <a:pPr marL="0" indent="0">
              <a:buNone/>
            </a:pPr>
            <a:r>
              <a:rPr lang="zh-TW" altLang="en-US" b="1" dirty="0">
                <a:effectLst>
                  <a:outerShdw blurRad="38100" dist="38100" dir="2700000" algn="tl">
                    <a:srgbClr val="000000">
                      <a:alpha val="43137"/>
                    </a:srgbClr>
                  </a:outerShdw>
                </a:effectLst>
              </a:rPr>
              <a:t>資訊抽取（</a:t>
            </a:r>
            <a:r>
              <a:rPr lang="en-US" altLang="zh-TW" b="1" dirty="0">
                <a:effectLst>
                  <a:outerShdw blurRad="38100" dist="38100" dir="2700000" algn="tl">
                    <a:srgbClr val="000000">
                      <a:alpha val="43137"/>
                    </a:srgbClr>
                  </a:outerShdw>
                </a:effectLst>
              </a:rPr>
              <a:t>Information extraction</a:t>
            </a:r>
            <a:r>
              <a:rPr lang="zh-TW" altLang="en-US" b="1" dirty="0">
                <a:effectLst>
                  <a:outerShdw blurRad="38100" dist="38100" dir="2700000" algn="tl">
                    <a:srgbClr val="000000">
                      <a:alpha val="43137"/>
                    </a:srgbClr>
                  </a:outerShdw>
                </a:effectLst>
              </a:rPr>
              <a:t>）</a:t>
            </a:r>
          </a:p>
          <a:p>
            <a:pPr marL="0" indent="0">
              <a:buNone/>
            </a:pPr>
            <a:r>
              <a:rPr lang="zh-TW" altLang="en-US" b="1" dirty="0">
                <a:effectLst>
                  <a:outerShdw blurRad="38100" dist="38100" dir="2700000" algn="tl">
                    <a:srgbClr val="000000">
                      <a:alpha val="43137"/>
                    </a:srgbClr>
                  </a:outerShdw>
                </a:effectLst>
              </a:rPr>
              <a:t>文字校對（</a:t>
            </a:r>
            <a:r>
              <a:rPr lang="en-US" altLang="zh-TW" b="1" dirty="0">
                <a:effectLst>
                  <a:outerShdw blurRad="38100" dist="38100" dir="2700000" algn="tl">
                    <a:srgbClr val="000000">
                      <a:alpha val="43137"/>
                    </a:srgbClr>
                  </a:outerShdw>
                </a:effectLst>
              </a:rPr>
              <a:t>Text-proofing</a:t>
            </a:r>
            <a:r>
              <a:rPr lang="zh-TW" altLang="en-US" b="1" dirty="0">
                <a:effectLst>
                  <a:outerShdw blurRad="38100" dist="38100" dir="2700000" algn="tl">
                    <a:srgbClr val="000000">
                      <a:alpha val="43137"/>
                    </a:srgbClr>
                  </a:outerShdw>
                </a:effectLst>
              </a:rPr>
              <a:t>）</a:t>
            </a:r>
          </a:p>
          <a:p>
            <a:pPr marL="0" indent="0">
              <a:buNone/>
            </a:pPr>
            <a:r>
              <a:rPr lang="zh-TW" altLang="en-US" b="1" dirty="0">
                <a:effectLst>
                  <a:outerShdw blurRad="38100" dist="38100" dir="2700000" algn="tl">
                    <a:srgbClr val="000000">
                      <a:alpha val="43137"/>
                    </a:srgbClr>
                  </a:outerShdw>
                </a:effectLst>
              </a:rPr>
              <a:t>問答系統（</a:t>
            </a:r>
            <a:r>
              <a:rPr lang="en-US" altLang="zh-TW" b="1" dirty="0">
                <a:effectLst>
                  <a:outerShdw blurRad="38100" dist="38100" dir="2700000" algn="tl">
                    <a:srgbClr val="000000">
                      <a:alpha val="43137"/>
                    </a:srgbClr>
                  </a:outerShdw>
                </a:effectLst>
              </a:rPr>
              <a:t>Question answering</a:t>
            </a:r>
            <a:r>
              <a:rPr lang="zh-TW" altLang="en-US" b="1" dirty="0">
                <a:effectLst>
                  <a:outerShdw blurRad="38100" dist="38100" dir="2700000" algn="tl">
                    <a:srgbClr val="000000">
                      <a:alpha val="43137"/>
                    </a:srgbClr>
                  </a:outerShdw>
                </a:effectLst>
              </a:rPr>
              <a:t>）</a:t>
            </a:r>
          </a:p>
          <a:p>
            <a:pPr marL="0" indent="0">
              <a:buNone/>
            </a:pPr>
            <a:r>
              <a:rPr lang="zh-TW" altLang="en-US" b="1" dirty="0" smtClean="0">
                <a:solidFill>
                  <a:srgbClr val="FF0000"/>
                </a:solidFill>
                <a:effectLst>
                  <a:outerShdw blurRad="38100" dist="38100" dir="2700000" algn="tl">
                    <a:srgbClr val="000000">
                      <a:alpha val="43137"/>
                    </a:srgbClr>
                  </a:outerShdw>
                </a:effectLst>
              </a:rPr>
              <a:t>機器翻譯</a:t>
            </a:r>
            <a:r>
              <a:rPr lang="zh-TW" altLang="en-US" b="1" dirty="0">
                <a:solidFill>
                  <a:srgbClr val="FF0000"/>
                </a:solidFill>
                <a:effectLst>
                  <a:outerShdw blurRad="38100" dist="38100" dir="2700000" algn="tl">
                    <a:srgbClr val="000000">
                      <a:alpha val="43137"/>
                    </a:srgbClr>
                  </a:outerShdw>
                </a:effectLst>
              </a:rPr>
              <a:t>（</a:t>
            </a:r>
            <a:r>
              <a:rPr lang="en-US" altLang="zh-TW" b="1" dirty="0">
                <a:solidFill>
                  <a:srgbClr val="FF0000"/>
                </a:solidFill>
                <a:effectLst>
                  <a:outerShdw blurRad="38100" dist="38100" dir="2700000" algn="tl">
                    <a:srgbClr val="000000">
                      <a:alpha val="43137"/>
                    </a:srgbClr>
                  </a:outerShdw>
                </a:effectLst>
              </a:rPr>
              <a:t>Machine translation</a:t>
            </a:r>
            <a:r>
              <a:rPr lang="zh-TW" altLang="en-US" b="1" dirty="0">
                <a:solidFill>
                  <a:srgbClr val="FF0000"/>
                </a:solidFill>
                <a:effectLst>
                  <a:outerShdw blurRad="38100" dist="38100" dir="2700000" algn="tl">
                    <a:srgbClr val="000000">
                      <a:alpha val="43137"/>
                    </a:srgbClr>
                  </a:outerShdw>
                </a:effectLst>
              </a:rPr>
              <a:t>）</a:t>
            </a:r>
          </a:p>
          <a:p>
            <a:pPr marL="0" indent="0">
              <a:buNone/>
            </a:pPr>
            <a:r>
              <a:rPr lang="zh-TW" altLang="en-US" b="1" dirty="0" smtClean="0">
                <a:effectLst>
                  <a:outerShdw blurRad="38100" dist="38100" dir="2700000" algn="tl">
                    <a:srgbClr val="000000">
                      <a:alpha val="43137"/>
                    </a:srgbClr>
                  </a:outerShdw>
                </a:effectLst>
              </a:rPr>
              <a:t>自動</a:t>
            </a:r>
            <a:r>
              <a:rPr lang="zh-TW" altLang="en-US" b="1" dirty="0">
                <a:effectLst>
                  <a:outerShdw blurRad="38100" dist="38100" dir="2700000" algn="tl">
                    <a:srgbClr val="000000">
                      <a:alpha val="43137"/>
                    </a:srgbClr>
                  </a:outerShdw>
                </a:effectLst>
              </a:rPr>
              <a:t>摘要（</a:t>
            </a:r>
            <a:r>
              <a:rPr lang="en-US" altLang="zh-TW" b="1" dirty="0">
                <a:effectLst>
                  <a:outerShdw blurRad="38100" dist="38100" dir="2700000" algn="tl">
                    <a:srgbClr val="000000">
                      <a:alpha val="43137"/>
                    </a:srgbClr>
                  </a:outerShdw>
                </a:effectLst>
              </a:rPr>
              <a:t>Automatic summarization</a:t>
            </a:r>
            <a:r>
              <a:rPr lang="zh-TW" altLang="en-US" b="1" dirty="0">
                <a:effectLst>
                  <a:outerShdw blurRad="38100" dist="38100" dir="2700000" algn="tl">
                    <a:srgbClr val="000000">
                      <a:alpha val="43137"/>
                    </a:srgbClr>
                  </a:outerShdw>
                </a:effectLst>
              </a:rPr>
              <a:t>）</a:t>
            </a:r>
          </a:p>
          <a:p>
            <a:pPr marL="0" indent="0">
              <a:buNone/>
            </a:pPr>
            <a:r>
              <a:rPr lang="zh-TW" altLang="en-US" b="1" dirty="0" smtClean="0">
                <a:effectLst>
                  <a:outerShdw blurRad="38100" dist="38100" dir="2700000" algn="tl">
                    <a:srgbClr val="000000">
                      <a:alpha val="43137"/>
                    </a:srgbClr>
                  </a:outerShdw>
                </a:effectLst>
              </a:rPr>
              <a:t>文字</a:t>
            </a:r>
            <a:r>
              <a:rPr lang="zh-TW" altLang="en-US" b="1" dirty="0">
                <a:effectLst>
                  <a:outerShdw blurRad="38100" dist="38100" dir="2700000" algn="tl">
                    <a:srgbClr val="000000">
                      <a:alpha val="43137"/>
                    </a:srgbClr>
                  </a:outerShdw>
                </a:effectLst>
              </a:rPr>
              <a:t>蘊涵（</a:t>
            </a:r>
            <a:r>
              <a:rPr lang="en-US" altLang="zh-TW" b="1" dirty="0">
                <a:effectLst>
                  <a:outerShdw blurRad="38100" dist="38100" dir="2700000" algn="tl">
                    <a:srgbClr val="000000">
                      <a:alpha val="43137"/>
                    </a:srgbClr>
                  </a:outerShdw>
                </a:effectLst>
              </a:rPr>
              <a:t>Textual entailment</a:t>
            </a:r>
            <a:r>
              <a:rPr lang="zh-TW" altLang="en-US" b="1" dirty="0">
                <a:effectLst>
                  <a:outerShdw blurRad="38100" dist="38100" dir="2700000" algn="tl">
                    <a:srgbClr val="000000">
                      <a:alpha val="43137"/>
                    </a:srgbClr>
                  </a:outerShdw>
                </a:effectLst>
              </a:rPr>
              <a:t>）</a:t>
            </a:r>
          </a:p>
          <a:p>
            <a:pPr marL="0" indent="0">
              <a:buNone/>
            </a:pPr>
            <a:r>
              <a:rPr lang="zh-TW" altLang="en-US" b="1" dirty="0">
                <a:effectLst>
                  <a:outerShdw blurRad="38100" dist="38100" dir="2700000" algn="tl">
                    <a:srgbClr val="000000">
                      <a:alpha val="43137"/>
                    </a:srgbClr>
                  </a:outerShdw>
                </a:effectLst>
              </a:rPr>
              <a:t>命名實體辨識（</a:t>
            </a:r>
            <a:r>
              <a:rPr lang="en-US" altLang="zh-TW" b="1" dirty="0">
                <a:effectLst>
                  <a:outerShdw blurRad="38100" dist="38100" dir="2700000" algn="tl">
                    <a:srgbClr val="000000">
                      <a:alpha val="43137"/>
                    </a:srgbClr>
                  </a:outerShdw>
                </a:effectLst>
              </a:rPr>
              <a:t>Named entity recognition</a:t>
            </a:r>
            <a:r>
              <a:rPr lang="zh-TW" altLang="en-US" b="1" dirty="0">
                <a:effectLst>
                  <a:outerShdw blurRad="38100" dist="38100" dir="2700000" algn="tl">
                    <a:srgbClr val="000000">
                      <a:alpha val="43137"/>
                    </a:srgbClr>
                  </a:outerShdw>
                </a:effectLst>
              </a:rPr>
              <a:t>）</a:t>
            </a:r>
          </a:p>
        </p:txBody>
      </p:sp>
    </p:spTree>
    <p:extLst>
      <p:ext uri="{BB962C8B-B14F-4D97-AF65-F5344CB8AC3E}">
        <p14:creationId xmlns:p14="http://schemas.microsoft.com/office/powerpoint/2010/main" val="42584022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dirty="0"/>
          </a:p>
        </p:txBody>
      </p:sp>
      <p:pic>
        <p:nvPicPr>
          <p:cNvPr id="4" name="內容版面配置區 3"/>
          <p:cNvPicPr>
            <a:picLocks noGrp="1" noChangeAspect="1"/>
          </p:cNvPicPr>
          <p:nvPr>
            <p:ph idx="1"/>
          </p:nvPr>
        </p:nvPicPr>
        <p:blipFill>
          <a:blip r:embed="rId2"/>
          <a:stretch>
            <a:fillRect/>
          </a:stretch>
        </p:blipFill>
        <p:spPr>
          <a:xfrm>
            <a:off x="799353" y="458642"/>
            <a:ext cx="7396703" cy="6302375"/>
          </a:xfrm>
          <a:prstGeom prst="rect">
            <a:avLst/>
          </a:prstGeom>
        </p:spPr>
      </p:pic>
    </p:spTree>
    <p:extLst>
      <p:ext uri="{BB962C8B-B14F-4D97-AF65-F5344CB8AC3E}">
        <p14:creationId xmlns:p14="http://schemas.microsoft.com/office/powerpoint/2010/main" val="73824668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0" y="365126"/>
            <a:ext cx="9144000" cy="1325563"/>
          </a:xfrm>
          <a:solidFill>
            <a:srgbClr val="0070C0"/>
          </a:solidFill>
        </p:spPr>
        <p:txBody>
          <a:bodyPr>
            <a:normAutofit/>
          </a:bodyPr>
          <a:lstStyle/>
          <a:p>
            <a:r>
              <a:rPr lang="en-US" altLang="zh-TW" sz="3600" dirty="0">
                <a:solidFill>
                  <a:schemeClr val="bg1"/>
                </a:solidFill>
              </a:rPr>
              <a:t>Chinese Word </a:t>
            </a:r>
            <a:r>
              <a:rPr lang="en-US" altLang="zh-TW" sz="3600" dirty="0" smtClean="0">
                <a:solidFill>
                  <a:schemeClr val="bg1"/>
                </a:solidFill>
              </a:rPr>
              <a:t>Segmentation</a:t>
            </a:r>
            <a:r>
              <a:rPr lang="zh-TW" altLang="en-US" sz="3600" dirty="0">
                <a:solidFill>
                  <a:schemeClr val="bg1"/>
                </a:solidFill>
              </a:rPr>
              <a:t>中文分詞</a:t>
            </a:r>
          </a:p>
        </p:txBody>
      </p:sp>
      <p:sp>
        <p:nvSpPr>
          <p:cNvPr id="4" name="矩形 3"/>
          <p:cNvSpPr/>
          <p:nvPr/>
        </p:nvSpPr>
        <p:spPr>
          <a:xfrm>
            <a:off x="623454" y="1881311"/>
            <a:ext cx="7633855" cy="646331"/>
          </a:xfrm>
          <a:prstGeom prst="rect">
            <a:avLst/>
          </a:prstGeom>
        </p:spPr>
        <p:txBody>
          <a:bodyPr wrap="square">
            <a:spAutoFit/>
          </a:bodyPr>
          <a:lstStyle/>
          <a:p>
            <a:r>
              <a:rPr lang="en-US" altLang="zh-TW" dirty="0"/>
              <a:t>Chinese word segmentation is the task of splitting Chinese text (a sequence of Chinese characters) into words</a:t>
            </a:r>
            <a:r>
              <a:rPr lang="en-US" altLang="zh-TW" dirty="0" smtClean="0"/>
              <a:t>.</a:t>
            </a:r>
            <a:endParaRPr lang="en-US" altLang="zh-TW" dirty="0"/>
          </a:p>
        </p:txBody>
      </p:sp>
      <p:sp>
        <p:nvSpPr>
          <p:cNvPr id="5" name="矩形 4"/>
          <p:cNvSpPr/>
          <p:nvPr/>
        </p:nvSpPr>
        <p:spPr>
          <a:xfrm>
            <a:off x="544656" y="2674913"/>
            <a:ext cx="7791450" cy="369332"/>
          </a:xfrm>
          <a:prstGeom prst="rect">
            <a:avLst/>
          </a:prstGeom>
        </p:spPr>
        <p:txBody>
          <a:bodyPr wrap="square">
            <a:spAutoFit/>
          </a:bodyPr>
          <a:lstStyle/>
          <a:p>
            <a:r>
              <a:rPr lang="en-US" altLang="zh-TW" dirty="0"/>
              <a:t>'</a:t>
            </a:r>
            <a:r>
              <a:rPr lang="zh-TW" altLang="en-US" dirty="0"/>
              <a:t>上海浦東開發與建設同步</a:t>
            </a:r>
            <a:r>
              <a:rPr lang="en-US" altLang="zh-TW" dirty="0"/>
              <a:t>' → ['</a:t>
            </a:r>
            <a:r>
              <a:rPr lang="zh-TW" altLang="en-US" dirty="0"/>
              <a:t>上海</a:t>
            </a:r>
            <a:r>
              <a:rPr lang="en-US" altLang="zh-TW" dirty="0"/>
              <a:t>', '</a:t>
            </a:r>
            <a:r>
              <a:rPr lang="zh-TW" altLang="en-US" dirty="0"/>
              <a:t>浦東</a:t>
            </a:r>
            <a:r>
              <a:rPr lang="en-US" altLang="zh-TW" dirty="0"/>
              <a:t>', '</a:t>
            </a:r>
            <a:r>
              <a:rPr lang="zh-TW" altLang="en-US" dirty="0"/>
              <a:t>開發</a:t>
            </a:r>
            <a:r>
              <a:rPr lang="en-US" altLang="zh-TW" dirty="0"/>
              <a:t>', ‘</a:t>
            </a:r>
            <a:r>
              <a:rPr lang="zh-TW" altLang="en-US" dirty="0"/>
              <a:t>與</a:t>
            </a:r>
            <a:r>
              <a:rPr lang="en-US" altLang="zh-TW" dirty="0"/>
              <a:t>', ’</a:t>
            </a:r>
            <a:r>
              <a:rPr lang="zh-TW" altLang="en-US" dirty="0"/>
              <a:t>建設</a:t>
            </a:r>
            <a:r>
              <a:rPr lang="en-US" altLang="zh-TW" dirty="0"/>
              <a:t>', '</a:t>
            </a:r>
            <a:r>
              <a:rPr lang="zh-TW" altLang="en-US" dirty="0"/>
              <a:t>同步</a:t>
            </a:r>
            <a:r>
              <a:rPr lang="en-US" altLang="zh-TW" dirty="0"/>
              <a:t>']</a:t>
            </a:r>
            <a:endParaRPr lang="zh-TW" altLang="en-US" dirty="0"/>
          </a:p>
        </p:txBody>
      </p:sp>
      <p:pic>
        <p:nvPicPr>
          <p:cNvPr id="6" name="圖片 5"/>
          <p:cNvPicPr>
            <a:picLocks noChangeAspect="1"/>
          </p:cNvPicPr>
          <p:nvPr/>
        </p:nvPicPr>
        <p:blipFill>
          <a:blip r:embed="rId2"/>
          <a:stretch>
            <a:fillRect/>
          </a:stretch>
        </p:blipFill>
        <p:spPr>
          <a:xfrm>
            <a:off x="1016372" y="3044245"/>
            <a:ext cx="6848017" cy="3209529"/>
          </a:xfrm>
          <a:prstGeom prst="rect">
            <a:avLst/>
          </a:prstGeom>
        </p:spPr>
      </p:pic>
      <p:sp>
        <p:nvSpPr>
          <p:cNvPr id="7" name="矩形 6"/>
          <p:cNvSpPr/>
          <p:nvPr/>
        </p:nvSpPr>
        <p:spPr>
          <a:xfrm>
            <a:off x="124317" y="6443472"/>
            <a:ext cx="9042399" cy="338554"/>
          </a:xfrm>
          <a:prstGeom prst="rect">
            <a:avLst/>
          </a:prstGeom>
        </p:spPr>
        <p:txBody>
          <a:bodyPr wrap="square">
            <a:spAutoFit/>
          </a:bodyPr>
          <a:lstStyle/>
          <a:p>
            <a:r>
              <a:rPr lang="en-US" altLang="zh-TW" sz="1600" dirty="0"/>
              <a:t>https://github.com/sebastianruder/NLP-progress/blob/master/chinese/chinese_word_segmentation.md</a:t>
            </a:r>
            <a:endParaRPr lang="zh-TW" altLang="en-US" sz="1600" dirty="0"/>
          </a:p>
        </p:txBody>
      </p:sp>
    </p:spTree>
    <p:extLst>
      <p:ext uri="{BB962C8B-B14F-4D97-AF65-F5344CB8AC3E}">
        <p14:creationId xmlns:p14="http://schemas.microsoft.com/office/powerpoint/2010/main" val="159042553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內容版面配置區 3"/>
          <p:cNvSpPr>
            <a:spLocks noGrp="1"/>
          </p:cNvSpPr>
          <p:nvPr>
            <p:ph sz="half" idx="2"/>
          </p:nvPr>
        </p:nvSpPr>
        <p:spPr>
          <a:xfrm>
            <a:off x="3417454" y="2072965"/>
            <a:ext cx="5292437" cy="3734666"/>
          </a:xfrm>
        </p:spPr>
        <p:txBody>
          <a:bodyPr>
            <a:normAutofit fontScale="85000" lnSpcReduction="20000"/>
          </a:bodyPr>
          <a:lstStyle/>
          <a:p>
            <a:pPr marL="0" indent="0">
              <a:buNone/>
            </a:pPr>
            <a:r>
              <a:rPr lang="en-US" altLang="zh-TW" dirty="0"/>
              <a:t>chapter-3 </a:t>
            </a:r>
            <a:r>
              <a:rPr lang="zh-TW" altLang="en-US" dirty="0" smtClean="0"/>
              <a:t>中文分詞技術</a:t>
            </a:r>
          </a:p>
          <a:p>
            <a:pPr marL="0" indent="0">
              <a:buNone/>
            </a:pPr>
            <a:r>
              <a:rPr lang="en-US" altLang="zh-TW" dirty="0" smtClean="0"/>
              <a:t>chapter-4 </a:t>
            </a:r>
            <a:r>
              <a:rPr lang="zh-TW" altLang="en-US" dirty="0" smtClean="0"/>
              <a:t>詞性標注與命名實體識別</a:t>
            </a:r>
          </a:p>
          <a:p>
            <a:pPr marL="0" indent="0">
              <a:buNone/>
            </a:pPr>
            <a:r>
              <a:rPr lang="en-US" altLang="zh-TW" dirty="0" smtClean="0"/>
              <a:t>chapter-5 </a:t>
            </a:r>
            <a:r>
              <a:rPr lang="zh-TW" altLang="en-US" dirty="0" smtClean="0"/>
              <a:t>關鍵字提取</a:t>
            </a:r>
          </a:p>
          <a:p>
            <a:pPr marL="0" indent="0">
              <a:buNone/>
            </a:pPr>
            <a:r>
              <a:rPr lang="en-US" altLang="zh-TW" dirty="0" smtClean="0"/>
              <a:t>chapter-6 </a:t>
            </a:r>
            <a:r>
              <a:rPr lang="zh-TW" altLang="en-US" dirty="0"/>
              <a:t>句法</a:t>
            </a:r>
            <a:r>
              <a:rPr lang="zh-TW" altLang="en-US" dirty="0" smtClean="0"/>
              <a:t>分析</a:t>
            </a:r>
            <a:endParaRPr lang="en-US" altLang="zh-TW" dirty="0" smtClean="0"/>
          </a:p>
          <a:p>
            <a:pPr marL="0" indent="0">
              <a:buNone/>
            </a:pPr>
            <a:endParaRPr lang="zh-TW" altLang="en-US" dirty="0"/>
          </a:p>
          <a:p>
            <a:pPr marL="0" indent="0">
              <a:buNone/>
            </a:pPr>
            <a:r>
              <a:rPr lang="en-US" altLang="zh-TW" dirty="0"/>
              <a:t>chapter-7 </a:t>
            </a:r>
            <a:r>
              <a:rPr lang="zh-TW" altLang="en-US" dirty="0"/>
              <a:t>文本向量化</a:t>
            </a:r>
          </a:p>
          <a:p>
            <a:pPr marL="0" indent="0">
              <a:buNone/>
            </a:pPr>
            <a:r>
              <a:rPr lang="en-US" altLang="zh-TW" dirty="0"/>
              <a:t>chapter-8 </a:t>
            </a:r>
            <a:r>
              <a:rPr lang="zh-TW" altLang="en-US" dirty="0"/>
              <a:t>情感分析</a:t>
            </a:r>
          </a:p>
          <a:p>
            <a:pPr marL="0" indent="0">
              <a:buNone/>
            </a:pPr>
            <a:r>
              <a:rPr lang="en-US" altLang="zh-TW" dirty="0"/>
              <a:t>chapter-9 </a:t>
            </a:r>
            <a:r>
              <a:rPr lang="en-US" altLang="zh-TW" dirty="0" smtClean="0"/>
              <a:t>NLP</a:t>
            </a:r>
            <a:r>
              <a:rPr lang="zh-TW" altLang="en-US" dirty="0" smtClean="0"/>
              <a:t>中用到的機器學習演算法</a:t>
            </a:r>
          </a:p>
          <a:p>
            <a:pPr marL="0" indent="0">
              <a:buNone/>
            </a:pPr>
            <a:r>
              <a:rPr lang="en-US" altLang="zh-TW" dirty="0" smtClean="0"/>
              <a:t>chapter-10 </a:t>
            </a:r>
            <a:r>
              <a:rPr lang="zh-TW" altLang="en-US" dirty="0" smtClean="0"/>
              <a:t>基於深度學習的</a:t>
            </a:r>
            <a:r>
              <a:rPr lang="en-US" altLang="zh-TW" dirty="0" smtClean="0"/>
              <a:t>NLP</a:t>
            </a:r>
            <a:r>
              <a:rPr lang="zh-TW" altLang="en-US" dirty="0" smtClean="0"/>
              <a:t>演算法</a:t>
            </a:r>
            <a:endParaRPr lang="zh-TW" altLang="en-US" dirty="0"/>
          </a:p>
        </p:txBody>
      </p:sp>
      <p:pic>
        <p:nvPicPr>
          <p:cNvPr id="7" name="內容版面配置區 6"/>
          <p:cNvPicPr>
            <a:picLocks noGrp="1" noChangeAspect="1"/>
          </p:cNvPicPr>
          <p:nvPr>
            <p:ph sz="half" idx="1"/>
          </p:nvPr>
        </p:nvPicPr>
        <p:blipFill>
          <a:blip r:embed="rId2"/>
          <a:stretch>
            <a:fillRect/>
          </a:stretch>
        </p:blipFill>
        <p:spPr>
          <a:xfrm>
            <a:off x="370799" y="2093952"/>
            <a:ext cx="2536156" cy="3310415"/>
          </a:xfrm>
          <a:prstGeom prst="rect">
            <a:avLst/>
          </a:prstGeom>
        </p:spPr>
      </p:pic>
      <p:sp>
        <p:nvSpPr>
          <p:cNvPr id="8" name="矩形 7"/>
          <p:cNvSpPr/>
          <p:nvPr/>
        </p:nvSpPr>
        <p:spPr>
          <a:xfrm>
            <a:off x="239980" y="5807631"/>
            <a:ext cx="4332020" cy="369332"/>
          </a:xfrm>
          <a:prstGeom prst="rect">
            <a:avLst/>
          </a:prstGeom>
        </p:spPr>
        <p:txBody>
          <a:bodyPr wrap="none">
            <a:spAutoFit/>
          </a:bodyPr>
          <a:lstStyle/>
          <a:p>
            <a:r>
              <a:rPr lang="en-US" altLang="zh-TW" dirty="0"/>
              <a:t>https://github.com/nlpinaction/learning-nlp</a:t>
            </a:r>
            <a:endParaRPr lang="zh-TW" altLang="en-US" dirty="0"/>
          </a:p>
        </p:txBody>
      </p:sp>
      <p:sp>
        <p:nvSpPr>
          <p:cNvPr id="9" name="標題 1"/>
          <p:cNvSpPr>
            <a:spLocks noGrp="1"/>
          </p:cNvSpPr>
          <p:nvPr>
            <p:ph type="title"/>
          </p:nvPr>
        </p:nvSpPr>
        <p:spPr>
          <a:xfrm>
            <a:off x="0" y="365126"/>
            <a:ext cx="9144000" cy="1325563"/>
          </a:xfrm>
          <a:solidFill>
            <a:srgbClr val="0070C0"/>
          </a:solidFill>
        </p:spPr>
        <p:txBody>
          <a:bodyPr>
            <a:normAutofit/>
          </a:bodyPr>
          <a:lstStyle/>
          <a:p>
            <a:r>
              <a:rPr lang="en-US" altLang="zh-TW" sz="3600" dirty="0">
                <a:solidFill>
                  <a:schemeClr val="bg1"/>
                </a:solidFill>
              </a:rPr>
              <a:t>Chinese Word </a:t>
            </a:r>
            <a:r>
              <a:rPr lang="en-US" altLang="zh-TW" sz="3600" dirty="0" smtClean="0">
                <a:solidFill>
                  <a:schemeClr val="bg1"/>
                </a:solidFill>
              </a:rPr>
              <a:t>Segmentation</a:t>
            </a:r>
            <a:r>
              <a:rPr lang="zh-TW" altLang="en-US" sz="3600" dirty="0">
                <a:solidFill>
                  <a:schemeClr val="bg1"/>
                </a:solidFill>
              </a:rPr>
              <a:t>中文分詞</a:t>
            </a:r>
          </a:p>
        </p:txBody>
      </p:sp>
    </p:spTree>
    <p:extLst>
      <p:ext uri="{BB962C8B-B14F-4D97-AF65-F5344CB8AC3E}">
        <p14:creationId xmlns:p14="http://schemas.microsoft.com/office/powerpoint/2010/main" val="117316825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1"/>
          <p:cNvSpPr txBox="1">
            <a:spLocks/>
          </p:cNvSpPr>
          <p:nvPr/>
        </p:nvSpPr>
        <p:spPr>
          <a:xfrm>
            <a:off x="0" y="92843"/>
            <a:ext cx="9144000" cy="1325563"/>
          </a:xfrm>
          <a:prstGeom prst="rect">
            <a:avLst/>
          </a:prstGeom>
          <a:solidFill>
            <a:srgbClr val="0070C0"/>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TW" sz="3600" smtClean="0">
                <a:solidFill>
                  <a:schemeClr val="bg1"/>
                </a:solidFill>
              </a:rPr>
              <a:t>Chinese Word Segmentation</a:t>
            </a:r>
            <a:r>
              <a:rPr lang="zh-TW" altLang="en-US" sz="3600" smtClean="0">
                <a:solidFill>
                  <a:schemeClr val="bg1"/>
                </a:solidFill>
              </a:rPr>
              <a:t>中文分詞</a:t>
            </a:r>
            <a:endParaRPr lang="zh-TW" altLang="en-US" sz="3600" dirty="0">
              <a:solidFill>
                <a:schemeClr val="bg1"/>
              </a:solidFill>
            </a:endParaRPr>
          </a:p>
        </p:txBody>
      </p:sp>
      <p:sp>
        <p:nvSpPr>
          <p:cNvPr id="7" name="矩形 6"/>
          <p:cNvSpPr/>
          <p:nvPr/>
        </p:nvSpPr>
        <p:spPr>
          <a:xfrm>
            <a:off x="4027633" y="2548170"/>
            <a:ext cx="4866986" cy="4247317"/>
          </a:xfrm>
          <a:prstGeom prst="rect">
            <a:avLst/>
          </a:prstGeom>
          <a:solidFill>
            <a:schemeClr val="accent6">
              <a:lumMod val="20000"/>
              <a:lumOff val="80000"/>
            </a:schemeClr>
          </a:solidFill>
        </p:spPr>
        <p:txBody>
          <a:bodyPr wrap="square">
            <a:spAutoFit/>
          </a:bodyPr>
          <a:lstStyle/>
          <a:p>
            <a:r>
              <a:rPr lang="en-US" altLang="zh-TW" dirty="0"/>
              <a:t>import </a:t>
            </a:r>
            <a:r>
              <a:rPr lang="en-US" altLang="zh-TW" dirty="0" err="1"/>
              <a:t>jieba</a:t>
            </a:r>
            <a:endParaRPr lang="en-US" altLang="zh-TW" dirty="0"/>
          </a:p>
          <a:p>
            <a:endParaRPr lang="en-US" altLang="zh-TW" dirty="0"/>
          </a:p>
          <a:p>
            <a:r>
              <a:rPr lang="en-US" altLang="zh-TW" dirty="0"/>
              <a:t>sent = </a:t>
            </a:r>
            <a:r>
              <a:rPr lang="en-US" altLang="zh-TW" dirty="0" smtClean="0"/>
              <a:t>'</a:t>
            </a:r>
            <a:r>
              <a:rPr lang="zh-TW" altLang="en-US" dirty="0" smtClean="0"/>
              <a:t>中文分詞是文本處理不可或缺的一步！</a:t>
            </a:r>
            <a:r>
              <a:rPr lang="en-US" altLang="zh-TW" dirty="0" smtClean="0"/>
              <a:t>'</a:t>
            </a:r>
            <a:endParaRPr lang="en-US" altLang="zh-TW" dirty="0"/>
          </a:p>
          <a:p>
            <a:endParaRPr lang="en-US" altLang="zh-TW" dirty="0"/>
          </a:p>
          <a:p>
            <a:r>
              <a:rPr lang="en-US" altLang="zh-TW" dirty="0" err="1"/>
              <a:t>seg_list</a:t>
            </a:r>
            <a:r>
              <a:rPr lang="en-US" altLang="zh-TW" dirty="0"/>
              <a:t> = </a:t>
            </a:r>
            <a:r>
              <a:rPr lang="en-US" altLang="zh-TW" dirty="0" err="1"/>
              <a:t>jieba.cut</a:t>
            </a:r>
            <a:r>
              <a:rPr lang="en-US" altLang="zh-TW" dirty="0"/>
              <a:t>(sent, </a:t>
            </a:r>
            <a:r>
              <a:rPr lang="en-US" altLang="zh-TW" dirty="0" err="1"/>
              <a:t>cut_all</a:t>
            </a:r>
            <a:r>
              <a:rPr lang="en-US" altLang="zh-TW" dirty="0"/>
              <a:t>=True</a:t>
            </a:r>
            <a:r>
              <a:rPr lang="en-US" altLang="zh-TW" dirty="0" smtClean="0"/>
              <a:t>)</a:t>
            </a:r>
            <a:endParaRPr lang="en-US" altLang="zh-TW" dirty="0"/>
          </a:p>
          <a:p>
            <a:r>
              <a:rPr lang="en-US" altLang="zh-TW" dirty="0"/>
              <a:t>print('</a:t>
            </a:r>
            <a:r>
              <a:rPr lang="zh-TW" altLang="en-US" dirty="0"/>
              <a:t>全模式：</a:t>
            </a:r>
            <a:r>
              <a:rPr lang="en-US" altLang="zh-TW" dirty="0"/>
              <a:t>', '/ ' .join(</a:t>
            </a:r>
            <a:r>
              <a:rPr lang="en-US" altLang="zh-TW" dirty="0" err="1"/>
              <a:t>seg_list</a:t>
            </a:r>
            <a:r>
              <a:rPr lang="en-US" altLang="zh-TW" dirty="0"/>
              <a:t>)) </a:t>
            </a:r>
          </a:p>
          <a:p>
            <a:endParaRPr lang="en-US" altLang="zh-TW" dirty="0"/>
          </a:p>
          <a:p>
            <a:r>
              <a:rPr lang="en-US" altLang="zh-TW" dirty="0" err="1"/>
              <a:t>seg_list</a:t>
            </a:r>
            <a:r>
              <a:rPr lang="en-US" altLang="zh-TW" dirty="0"/>
              <a:t> = </a:t>
            </a:r>
            <a:r>
              <a:rPr lang="en-US" altLang="zh-TW" dirty="0" err="1"/>
              <a:t>jieba.cut</a:t>
            </a:r>
            <a:r>
              <a:rPr lang="en-US" altLang="zh-TW" dirty="0"/>
              <a:t>(sent, </a:t>
            </a:r>
            <a:r>
              <a:rPr lang="en-US" altLang="zh-TW" dirty="0" err="1"/>
              <a:t>cut_all</a:t>
            </a:r>
            <a:r>
              <a:rPr lang="en-US" altLang="zh-TW" dirty="0"/>
              <a:t>=False)</a:t>
            </a:r>
          </a:p>
          <a:p>
            <a:r>
              <a:rPr lang="en-US" altLang="zh-TW" dirty="0"/>
              <a:t>print</a:t>
            </a:r>
            <a:r>
              <a:rPr lang="en-US" altLang="zh-TW" dirty="0" smtClean="0"/>
              <a:t>('</a:t>
            </a:r>
            <a:r>
              <a:rPr lang="zh-TW" altLang="en-US" dirty="0" smtClean="0"/>
              <a:t>精確模式：</a:t>
            </a:r>
            <a:r>
              <a:rPr lang="en-US" altLang="zh-TW" dirty="0" smtClean="0"/>
              <a:t>', </a:t>
            </a:r>
            <a:r>
              <a:rPr lang="en-US" altLang="zh-TW" dirty="0"/>
              <a:t>'/ '.join(</a:t>
            </a:r>
            <a:r>
              <a:rPr lang="en-US" altLang="zh-TW" dirty="0" err="1"/>
              <a:t>seg_list</a:t>
            </a:r>
            <a:r>
              <a:rPr lang="en-US" altLang="zh-TW" dirty="0"/>
              <a:t>)) </a:t>
            </a:r>
          </a:p>
          <a:p>
            <a:endParaRPr lang="en-US" altLang="zh-TW" dirty="0"/>
          </a:p>
          <a:p>
            <a:r>
              <a:rPr lang="en-US" altLang="zh-TW" dirty="0" err="1"/>
              <a:t>seg_list</a:t>
            </a:r>
            <a:r>
              <a:rPr lang="en-US" altLang="zh-TW" dirty="0"/>
              <a:t> = </a:t>
            </a:r>
            <a:r>
              <a:rPr lang="en-US" altLang="zh-TW" dirty="0" err="1"/>
              <a:t>jieba.cut</a:t>
            </a:r>
            <a:r>
              <a:rPr lang="en-US" altLang="zh-TW" dirty="0"/>
              <a:t>(sent)  </a:t>
            </a:r>
          </a:p>
          <a:p>
            <a:r>
              <a:rPr lang="en-US" altLang="zh-TW" dirty="0"/>
              <a:t>print</a:t>
            </a:r>
            <a:r>
              <a:rPr lang="en-US" altLang="zh-TW" dirty="0" smtClean="0"/>
              <a:t>('</a:t>
            </a:r>
            <a:r>
              <a:rPr lang="zh-TW" altLang="en-US" dirty="0" smtClean="0"/>
              <a:t>預設精確模式：</a:t>
            </a:r>
            <a:r>
              <a:rPr lang="en-US" altLang="zh-TW" dirty="0" smtClean="0"/>
              <a:t>', </a:t>
            </a:r>
            <a:r>
              <a:rPr lang="en-US" altLang="zh-TW" dirty="0"/>
              <a:t>'/ '.join(</a:t>
            </a:r>
            <a:r>
              <a:rPr lang="en-US" altLang="zh-TW" dirty="0" err="1"/>
              <a:t>seg_list</a:t>
            </a:r>
            <a:r>
              <a:rPr lang="en-US" altLang="zh-TW" dirty="0"/>
              <a:t>))</a:t>
            </a:r>
          </a:p>
          <a:p>
            <a:endParaRPr lang="en-US" altLang="zh-TW" dirty="0"/>
          </a:p>
          <a:p>
            <a:r>
              <a:rPr lang="en-US" altLang="zh-TW" dirty="0" err="1"/>
              <a:t>seg_list</a:t>
            </a:r>
            <a:r>
              <a:rPr lang="en-US" altLang="zh-TW" dirty="0"/>
              <a:t> = </a:t>
            </a:r>
            <a:r>
              <a:rPr lang="en-US" altLang="zh-TW" dirty="0" err="1"/>
              <a:t>jieba.cut_for_search</a:t>
            </a:r>
            <a:r>
              <a:rPr lang="en-US" altLang="zh-TW" dirty="0"/>
              <a:t>(sent)  </a:t>
            </a:r>
          </a:p>
          <a:p>
            <a:r>
              <a:rPr lang="en-US" altLang="zh-TW" dirty="0"/>
              <a:t>print</a:t>
            </a:r>
            <a:r>
              <a:rPr lang="en-US" altLang="zh-TW" dirty="0" smtClean="0"/>
              <a:t>('</a:t>
            </a:r>
            <a:r>
              <a:rPr lang="zh-TW" altLang="en-US" dirty="0" smtClean="0"/>
              <a:t>搜尋引擎模式</a:t>
            </a:r>
            <a:r>
              <a:rPr lang="en-US" altLang="zh-TW" dirty="0" smtClean="0"/>
              <a:t>', </a:t>
            </a:r>
            <a:r>
              <a:rPr lang="en-US" altLang="zh-TW" dirty="0"/>
              <a:t>'/ '.join(</a:t>
            </a:r>
            <a:r>
              <a:rPr lang="en-US" altLang="zh-TW" dirty="0" err="1"/>
              <a:t>seg_list</a:t>
            </a:r>
            <a:r>
              <a:rPr lang="en-US" altLang="zh-TW" dirty="0"/>
              <a:t>))</a:t>
            </a:r>
            <a:endParaRPr lang="zh-TW" altLang="en-US" dirty="0"/>
          </a:p>
        </p:txBody>
      </p:sp>
      <p:sp>
        <p:nvSpPr>
          <p:cNvPr id="8" name="矩形 7"/>
          <p:cNvSpPr/>
          <p:nvPr/>
        </p:nvSpPr>
        <p:spPr>
          <a:xfrm>
            <a:off x="346801" y="1447967"/>
            <a:ext cx="3019416" cy="369332"/>
          </a:xfrm>
          <a:prstGeom prst="rect">
            <a:avLst/>
          </a:prstGeom>
        </p:spPr>
        <p:txBody>
          <a:bodyPr wrap="none">
            <a:spAutoFit/>
          </a:bodyPr>
          <a:lstStyle/>
          <a:p>
            <a:r>
              <a:rPr lang="en-US" altLang="zh-TW" dirty="0"/>
              <a:t>https://github.com/fxsjy/jieba</a:t>
            </a:r>
            <a:endParaRPr lang="zh-TW" altLang="en-US" dirty="0"/>
          </a:p>
        </p:txBody>
      </p:sp>
      <p:sp>
        <p:nvSpPr>
          <p:cNvPr id="9" name="矩形 8"/>
          <p:cNvSpPr/>
          <p:nvPr/>
        </p:nvSpPr>
        <p:spPr>
          <a:xfrm>
            <a:off x="424873" y="6239562"/>
            <a:ext cx="3454400" cy="461665"/>
          </a:xfrm>
          <a:prstGeom prst="rect">
            <a:avLst/>
          </a:prstGeom>
        </p:spPr>
        <p:txBody>
          <a:bodyPr wrap="square">
            <a:spAutoFit/>
          </a:bodyPr>
          <a:lstStyle/>
          <a:p>
            <a:r>
              <a:rPr lang="zh-TW" altLang="en-US" sz="1200" dirty="0" smtClean="0"/>
              <a:t>搜索引擎模式，在精確模式的基礎上，對長詞再次切分，提高召回率，適合用於搜尋引擎分詞。</a:t>
            </a:r>
            <a:endParaRPr lang="en-US" altLang="zh-TW" sz="1200" dirty="0" smtClean="0"/>
          </a:p>
        </p:txBody>
      </p:sp>
      <p:sp>
        <p:nvSpPr>
          <p:cNvPr id="10" name="矩形 9"/>
          <p:cNvSpPr/>
          <p:nvPr/>
        </p:nvSpPr>
        <p:spPr>
          <a:xfrm>
            <a:off x="910363" y="1889748"/>
            <a:ext cx="1722438" cy="923330"/>
          </a:xfrm>
          <a:prstGeom prst="rect">
            <a:avLst/>
          </a:prstGeom>
        </p:spPr>
        <p:txBody>
          <a:bodyPr wrap="square">
            <a:spAutoFit/>
          </a:bodyPr>
          <a:lstStyle/>
          <a:p>
            <a:r>
              <a:rPr lang="zh-TW" altLang="en-US" dirty="0"/>
              <a:t>支持繁體分詞</a:t>
            </a:r>
          </a:p>
          <a:p>
            <a:r>
              <a:rPr lang="zh-TW" altLang="en-US" dirty="0"/>
              <a:t>支持自訂字典</a:t>
            </a:r>
          </a:p>
          <a:p>
            <a:r>
              <a:rPr lang="en-US" altLang="zh-TW" dirty="0"/>
              <a:t>MIT </a:t>
            </a:r>
            <a:r>
              <a:rPr lang="zh-TW" altLang="en-US" dirty="0"/>
              <a:t>授權協議</a:t>
            </a:r>
          </a:p>
        </p:txBody>
      </p:sp>
      <p:sp>
        <p:nvSpPr>
          <p:cNvPr id="11" name="矩形 10"/>
          <p:cNvSpPr/>
          <p:nvPr/>
        </p:nvSpPr>
        <p:spPr>
          <a:xfrm>
            <a:off x="4027634" y="1554910"/>
            <a:ext cx="4737676" cy="830997"/>
          </a:xfrm>
          <a:prstGeom prst="rect">
            <a:avLst/>
          </a:prstGeom>
        </p:spPr>
        <p:txBody>
          <a:bodyPr wrap="square">
            <a:spAutoFit/>
          </a:bodyPr>
          <a:lstStyle/>
          <a:p>
            <a:r>
              <a:rPr lang="en-US" altLang="zh-TW" sz="1200" dirty="0" err="1"/>
              <a:t>jieba</a:t>
            </a:r>
            <a:endParaRPr lang="en-US" altLang="zh-TW" sz="1200" dirty="0"/>
          </a:p>
          <a:p>
            <a:r>
              <a:rPr lang="en-US" altLang="zh-TW" sz="1200" dirty="0"/>
              <a:t>“</a:t>
            </a:r>
            <a:r>
              <a:rPr lang="zh-TW" altLang="en-US" sz="1200" dirty="0"/>
              <a:t>結巴”中文分詞：做最好的 </a:t>
            </a:r>
            <a:r>
              <a:rPr lang="en-US" altLang="zh-TW" sz="1200" dirty="0"/>
              <a:t>Python </a:t>
            </a:r>
            <a:r>
              <a:rPr lang="zh-TW" altLang="en-US" sz="1200" dirty="0"/>
              <a:t>中文分片語件</a:t>
            </a:r>
          </a:p>
          <a:p>
            <a:r>
              <a:rPr lang="en-US" altLang="zh-TW" sz="1200" dirty="0"/>
              <a:t>"</a:t>
            </a:r>
            <a:r>
              <a:rPr lang="en-US" altLang="zh-TW" sz="1200" dirty="0" err="1"/>
              <a:t>Jieba</a:t>
            </a:r>
            <a:r>
              <a:rPr lang="en-US" altLang="zh-TW" sz="1200" dirty="0"/>
              <a:t>" (Chinese for "to stutter") Chinese text segmentation: built to be the best Python Chinese word segmentation module.</a:t>
            </a:r>
          </a:p>
        </p:txBody>
      </p:sp>
      <p:sp>
        <p:nvSpPr>
          <p:cNvPr id="12" name="矩形 11"/>
          <p:cNvSpPr/>
          <p:nvPr/>
        </p:nvSpPr>
        <p:spPr>
          <a:xfrm>
            <a:off x="420110" y="3013098"/>
            <a:ext cx="2442008" cy="369332"/>
          </a:xfrm>
          <a:prstGeom prst="rect">
            <a:avLst/>
          </a:prstGeom>
        </p:spPr>
        <p:txBody>
          <a:bodyPr wrap="square">
            <a:spAutoFit/>
          </a:bodyPr>
          <a:lstStyle/>
          <a:p>
            <a:r>
              <a:rPr lang="zh-TW" altLang="en-US" dirty="0" smtClean="0"/>
              <a:t>支持</a:t>
            </a:r>
            <a:r>
              <a:rPr lang="zh-TW" altLang="en-US" dirty="0"/>
              <a:t>三種分詞模式：</a:t>
            </a:r>
          </a:p>
        </p:txBody>
      </p:sp>
      <p:sp>
        <p:nvSpPr>
          <p:cNvPr id="13" name="矩形 12"/>
          <p:cNvSpPr/>
          <p:nvPr/>
        </p:nvSpPr>
        <p:spPr>
          <a:xfrm>
            <a:off x="420110" y="4527907"/>
            <a:ext cx="3459163" cy="646331"/>
          </a:xfrm>
          <a:prstGeom prst="rect">
            <a:avLst/>
          </a:prstGeom>
        </p:spPr>
        <p:txBody>
          <a:bodyPr wrap="square">
            <a:spAutoFit/>
          </a:bodyPr>
          <a:lstStyle/>
          <a:p>
            <a:r>
              <a:rPr lang="zh-TW" altLang="en-US" dirty="0"/>
              <a:t>精確模式，試圖將句子最精確地切開，適合文本分析；</a:t>
            </a:r>
          </a:p>
        </p:txBody>
      </p:sp>
      <p:sp>
        <p:nvSpPr>
          <p:cNvPr id="14" name="矩形 13"/>
          <p:cNvSpPr/>
          <p:nvPr/>
        </p:nvSpPr>
        <p:spPr>
          <a:xfrm>
            <a:off x="420110" y="3493503"/>
            <a:ext cx="3660775" cy="923330"/>
          </a:xfrm>
          <a:prstGeom prst="rect">
            <a:avLst/>
          </a:prstGeom>
        </p:spPr>
        <p:txBody>
          <a:bodyPr wrap="square">
            <a:spAutoFit/>
          </a:bodyPr>
          <a:lstStyle/>
          <a:p>
            <a:r>
              <a:rPr lang="zh-TW" altLang="en-US" dirty="0"/>
              <a:t>全模式，把句子中所有的可以成詞的詞語都掃描出來</a:t>
            </a:r>
            <a:r>
              <a:rPr lang="en-US" altLang="zh-TW" dirty="0"/>
              <a:t>, </a:t>
            </a:r>
            <a:r>
              <a:rPr lang="zh-TW" altLang="en-US" dirty="0"/>
              <a:t>速度非常快，但是不能解決歧義；</a:t>
            </a:r>
          </a:p>
        </p:txBody>
      </p:sp>
    </p:spTree>
    <p:extLst>
      <p:ext uri="{BB962C8B-B14F-4D97-AF65-F5344CB8AC3E}">
        <p14:creationId xmlns:p14="http://schemas.microsoft.com/office/powerpoint/2010/main" val="140138736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endParaRPr lang="zh-TW" altLang="en-US"/>
          </a:p>
        </p:txBody>
      </p:sp>
      <p:pic>
        <p:nvPicPr>
          <p:cNvPr id="6" name="內容版面配置區 5"/>
          <p:cNvPicPr>
            <a:picLocks noGrp="1" noChangeAspect="1"/>
          </p:cNvPicPr>
          <p:nvPr>
            <p:ph idx="1"/>
          </p:nvPr>
        </p:nvPicPr>
        <p:blipFill>
          <a:blip r:embed="rId2"/>
          <a:stretch>
            <a:fillRect/>
          </a:stretch>
        </p:blipFill>
        <p:spPr>
          <a:xfrm>
            <a:off x="309080" y="653019"/>
            <a:ext cx="8206270" cy="5175126"/>
          </a:xfrm>
          <a:prstGeom prst="rect">
            <a:avLst/>
          </a:prstGeom>
        </p:spPr>
      </p:pic>
      <p:sp>
        <p:nvSpPr>
          <p:cNvPr id="7" name="矩形 6"/>
          <p:cNvSpPr/>
          <p:nvPr/>
        </p:nvSpPr>
        <p:spPr>
          <a:xfrm>
            <a:off x="443345" y="6045600"/>
            <a:ext cx="7536873" cy="307777"/>
          </a:xfrm>
          <a:prstGeom prst="rect">
            <a:avLst/>
          </a:prstGeom>
        </p:spPr>
        <p:txBody>
          <a:bodyPr wrap="square">
            <a:spAutoFit/>
          </a:bodyPr>
          <a:lstStyle/>
          <a:p>
            <a:r>
              <a:rPr lang="zh-TW" altLang="en-US" sz="1400" dirty="0" smtClean="0"/>
              <a:t>搜索引擎模式，在精確模式的基礎上，對長詞再次切分，提高召回率，適合用於搜尋引擎分詞。</a:t>
            </a:r>
            <a:endParaRPr lang="en-US" altLang="zh-TW" sz="1400" dirty="0" smtClean="0"/>
          </a:p>
        </p:txBody>
      </p:sp>
      <p:sp>
        <p:nvSpPr>
          <p:cNvPr id="8" name="矩形 7"/>
          <p:cNvSpPr/>
          <p:nvPr/>
        </p:nvSpPr>
        <p:spPr>
          <a:xfrm>
            <a:off x="4664363" y="5403273"/>
            <a:ext cx="2318328" cy="42487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 name="矩形 8"/>
          <p:cNvSpPr/>
          <p:nvPr/>
        </p:nvSpPr>
        <p:spPr>
          <a:xfrm>
            <a:off x="424872" y="2410691"/>
            <a:ext cx="4959927" cy="1254763"/>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1285881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9144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600" dirty="0" smtClean="0"/>
              <a:t>Sequence Data</a:t>
            </a:r>
          </a:p>
          <a:p>
            <a:pPr algn="ctr"/>
            <a:r>
              <a:rPr lang="zh-TW" altLang="en-US" sz="6600" dirty="0" smtClean="0"/>
              <a:t>的分析</a:t>
            </a:r>
            <a:r>
              <a:rPr lang="en-US" altLang="zh-TW" sz="6600" dirty="0" smtClean="0"/>
              <a:t>(1)</a:t>
            </a:r>
          </a:p>
          <a:p>
            <a:pPr algn="ctr"/>
            <a:r>
              <a:rPr lang="en-US" altLang="zh-TW" sz="6600" dirty="0"/>
              <a:t>Time Series</a:t>
            </a:r>
            <a:endParaRPr lang="zh-TW" altLang="en-US" sz="6600" dirty="0"/>
          </a:p>
        </p:txBody>
      </p:sp>
    </p:spTree>
    <p:extLst>
      <p:ext uri="{BB962C8B-B14F-4D97-AF65-F5344CB8AC3E}">
        <p14:creationId xmlns:p14="http://schemas.microsoft.com/office/powerpoint/2010/main" val="347786408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0" y="1054635"/>
            <a:ext cx="9144000" cy="1325563"/>
          </a:xfrm>
          <a:solidFill>
            <a:srgbClr val="0070C0"/>
          </a:solidFill>
        </p:spPr>
        <p:txBody>
          <a:bodyPr>
            <a:normAutofit/>
          </a:bodyPr>
          <a:lstStyle/>
          <a:p>
            <a:r>
              <a:rPr lang="zh-TW" altLang="en-US" dirty="0">
                <a:solidFill>
                  <a:schemeClr val="bg1"/>
                </a:solidFill>
              </a:rPr>
              <a:t>詞性標</a:t>
            </a:r>
            <a:r>
              <a:rPr lang="zh-TW" altLang="en-US" dirty="0" smtClean="0">
                <a:solidFill>
                  <a:schemeClr val="bg1"/>
                </a:solidFill>
              </a:rPr>
              <a:t>註</a:t>
            </a:r>
            <a:r>
              <a:rPr lang="en-US" altLang="zh-TW" dirty="0" smtClean="0">
                <a:solidFill>
                  <a:schemeClr val="bg1"/>
                </a:solidFill>
              </a:rPr>
              <a:t>Part-of-speech tagging</a:t>
            </a:r>
            <a:endParaRPr lang="zh-TW" altLang="en-US" dirty="0">
              <a:solidFill>
                <a:schemeClr val="bg1"/>
              </a:solidFill>
            </a:endParaRPr>
          </a:p>
        </p:txBody>
      </p:sp>
      <p:sp>
        <p:nvSpPr>
          <p:cNvPr id="4" name="矩形 3"/>
          <p:cNvSpPr/>
          <p:nvPr/>
        </p:nvSpPr>
        <p:spPr>
          <a:xfrm>
            <a:off x="4398446" y="2542922"/>
            <a:ext cx="4745554" cy="1200329"/>
          </a:xfrm>
          <a:prstGeom prst="rect">
            <a:avLst/>
          </a:prstGeom>
        </p:spPr>
        <p:txBody>
          <a:bodyPr wrap="square">
            <a:spAutoFit/>
          </a:bodyPr>
          <a:lstStyle/>
          <a:p>
            <a:r>
              <a:rPr lang="zh-TW" altLang="en-US" b="1" dirty="0"/>
              <a:t>字詞（</a:t>
            </a:r>
            <a:r>
              <a:rPr lang="en-US" altLang="zh-TW" b="1" dirty="0"/>
              <a:t>word</a:t>
            </a:r>
            <a:r>
              <a:rPr lang="zh-TW" altLang="en-US" b="1" dirty="0"/>
              <a:t>）是語言系統中具有獨立語意或扮演特定語法功能</a:t>
            </a:r>
            <a:r>
              <a:rPr lang="zh-TW" altLang="en-US" b="1" dirty="0" smtClean="0"/>
              <a:t>，</a:t>
            </a:r>
            <a:endParaRPr lang="en-US" altLang="zh-TW" b="1" dirty="0" smtClean="0"/>
          </a:p>
          <a:p>
            <a:r>
              <a:rPr lang="zh-TW" altLang="en-US" b="1" dirty="0" smtClean="0"/>
              <a:t>且</a:t>
            </a:r>
            <a:r>
              <a:rPr lang="zh-TW" altLang="en-US" b="1" dirty="0"/>
              <a:t>可以自由使用的最小語言單位</a:t>
            </a:r>
            <a:r>
              <a:rPr lang="zh-TW" altLang="en-US" b="1" dirty="0" smtClean="0"/>
              <a:t>。</a:t>
            </a:r>
            <a:endParaRPr lang="en-US" altLang="zh-TW" b="1" dirty="0" smtClean="0"/>
          </a:p>
          <a:p>
            <a:endParaRPr lang="en-US" altLang="zh-TW" b="1" dirty="0"/>
          </a:p>
        </p:txBody>
      </p:sp>
      <p:sp>
        <p:nvSpPr>
          <p:cNvPr id="3" name="矩形 2"/>
          <p:cNvSpPr/>
          <p:nvPr/>
        </p:nvSpPr>
        <p:spPr>
          <a:xfrm>
            <a:off x="476960" y="5093429"/>
            <a:ext cx="7842972" cy="1200329"/>
          </a:xfrm>
          <a:prstGeom prst="rect">
            <a:avLst/>
          </a:prstGeom>
        </p:spPr>
        <p:txBody>
          <a:bodyPr wrap="square">
            <a:spAutoFit/>
          </a:bodyPr>
          <a:lstStyle/>
          <a:p>
            <a:r>
              <a:rPr lang="zh-TW" altLang="en-US" b="1" dirty="0"/>
              <a:t>隨著語言的不同，詞性分類的方式也有所差異</a:t>
            </a:r>
            <a:r>
              <a:rPr lang="zh-TW" altLang="en-US" b="1" dirty="0" smtClean="0"/>
              <a:t>。</a:t>
            </a:r>
            <a:endParaRPr lang="en-US" altLang="zh-TW" b="1" dirty="0" smtClean="0"/>
          </a:p>
          <a:p>
            <a:r>
              <a:rPr lang="zh-TW" altLang="en-US" b="1" dirty="0" smtClean="0"/>
              <a:t>基本上</a:t>
            </a:r>
            <a:r>
              <a:rPr lang="zh-TW" altLang="en-US" b="1" dirty="0"/>
              <a:t>可分為動詞（</a:t>
            </a:r>
            <a:r>
              <a:rPr lang="en-US" altLang="zh-TW" b="1" dirty="0"/>
              <a:t>verb</a:t>
            </a:r>
            <a:r>
              <a:rPr lang="zh-TW" altLang="en-US" b="1" dirty="0"/>
              <a:t>）、名詞（</a:t>
            </a:r>
            <a:r>
              <a:rPr lang="en-US" altLang="zh-TW" b="1" dirty="0"/>
              <a:t>noun</a:t>
            </a:r>
            <a:r>
              <a:rPr lang="zh-TW" altLang="en-US" b="1" dirty="0"/>
              <a:t>）、形容詞（</a:t>
            </a:r>
            <a:r>
              <a:rPr lang="en-US" altLang="zh-TW" b="1" dirty="0"/>
              <a:t>adjective</a:t>
            </a:r>
            <a:r>
              <a:rPr lang="zh-TW" altLang="en-US" b="1" dirty="0"/>
              <a:t>）、副詞（</a:t>
            </a:r>
            <a:r>
              <a:rPr lang="en-US" altLang="zh-TW" b="1" dirty="0"/>
              <a:t>adverb</a:t>
            </a:r>
            <a:r>
              <a:rPr lang="zh-TW" altLang="en-US" b="1" dirty="0"/>
              <a:t>），以及其他類別</a:t>
            </a:r>
            <a:r>
              <a:rPr lang="zh-TW" altLang="en-US" b="1" dirty="0" smtClean="0"/>
              <a:t>，例如</a:t>
            </a:r>
            <a:r>
              <a:rPr lang="zh-TW" altLang="en-US" b="1" dirty="0"/>
              <a:t>：代名詞（</a:t>
            </a:r>
            <a:r>
              <a:rPr lang="en-US" altLang="zh-TW" b="1" dirty="0"/>
              <a:t>pronoun</a:t>
            </a:r>
            <a:r>
              <a:rPr lang="zh-TW" altLang="en-US" b="1" dirty="0"/>
              <a:t>）、介係詞（</a:t>
            </a:r>
            <a:r>
              <a:rPr lang="en-US" altLang="zh-TW" b="1" dirty="0"/>
              <a:t>preposition</a:t>
            </a:r>
            <a:r>
              <a:rPr lang="zh-TW" altLang="en-US" b="1" dirty="0"/>
              <a:t>）、連接詞（</a:t>
            </a:r>
            <a:r>
              <a:rPr lang="en-US" altLang="zh-TW" b="1" dirty="0"/>
              <a:t>conjunction</a:t>
            </a:r>
            <a:r>
              <a:rPr lang="zh-TW" altLang="en-US" b="1" dirty="0"/>
              <a:t>）或感嘆詞（</a:t>
            </a:r>
            <a:r>
              <a:rPr lang="en-US" altLang="zh-TW" b="1" dirty="0"/>
              <a:t>interjection</a:t>
            </a:r>
            <a:r>
              <a:rPr lang="zh-TW" altLang="en-US" b="1" dirty="0"/>
              <a:t>）</a:t>
            </a:r>
            <a:endParaRPr lang="zh-TW" altLang="en-US" dirty="0"/>
          </a:p>
        </p:txBody>
      </p:sp>
      <p:sp>
        <p:nvSpPr>
          <p:cNvPr id="5" name="矩形 4"/>
          <p:cNvSpPr/>
          <p:nvPr/>
        </p:nvSpPr>
        <p:spPr>
          <a:xfrm>
            <a:off x="1080654" y="3743251"/>
            <a:ext cx="6982691" cy="923330"/>
          </a:xfrm>
          <a:prstGeom prst="rect">
            <a:avLst/>
          </a:prstGeom>
        </p:spPr>
        <p:txBody>
          <a:bodyPr wrap="square">
            <a:spAutoFit/>
          </a:bodyPr>
          <a:lstStyle/>
          <a:p>
            <a:r>
              <a:rPr lang="zh-TW" altLang="en-US" b="1" dirty="0"/>
              <a:t>依據字詞在句法結構或語言形態上扮演的角色，</a:t>
            </a:r>
            <a:endParaRPr lang="en-US" altLang="zh-TW" b="1" dirty="0"/>
          </a:p>
          <a:p>
            <a:r>
              <a:rPr lang="zh-TW" altLang="en-US" b="1" dirty="0"/>
              <a:t>經由詞性分類賦予語句中每個字詞適當之詞性符號或標記的過程，</a:t>
            </a:r>
            <a:endParaRPr lang="en-US" altLang="zh-TW" b="1" dirty="0"/>
          </a:p>
          <a:p>
            <a:r>
              <a:rPr lang="zh-TW" altLang="en-US" b="1" dirty="0"/>
              <a:t>則稱為詞性標記（</a:t>
            </a:r>
            <a:r>
              <a:rPr lang="en-US" altLang="zh-TW" b="1" dirty="0"/>
              <a:t>part-of-speech tagging</a:t>
            </a:r>
            <a:r>
              <a:rPr lang="zh-TW" altLang="en-US" b="1" dirty="0"/>
              <a:t>，或稱</a:t>
            </a:r>
            <a:r>
              <a:rPr lang="en-US" altLang="zh-TW" b="1" dirty="0"/>
              <a:t>POS tagging</a:t>
            </a:r>
            <a:r>
              <a:rPr lang="zh-TW" altLang="en-US" b="1" dirty="0"/>
              <a:t>）。</a:t>
            </a:r>
            <a:endParaRPr lang="zh-TW" altLang="en-US" dirty="0"/>
          </a:p>
        </p:txBody>
      </p:sp>
      <p:sp>
        <p:nvSpPr>
          <p:cNvPr id="11" name="矩形 10"/>
          <p:cNvSpPr/>
          <p:nvPr/>
        </p:nvSpPr>
        <p:spPr>
          <a:xfrm>
            <a:off x="112968" y="2507726"/>
            <a:ext cx="4152099" cy="369332"/>
          </a:xfrm>
          <a:prstGeom prst="rect">
            <a:avLst/>
          </a:prstGeom>
        </p:spPr>
        <p:txBody>
          <a:bodyPr wrap="none">
            <a:spAutoFit/>
          </a:bodyPr>
          <a:lstStyle/>
          <a:p>
            <a:r>
              <a:rPr lang="en-US" altLang="zh-TW" dirty="0"/>
              <a:t>http://terms.naer.edu.tw/detail/1678982/</a:t>
            </a:r>
            <a:endParaRPr lang="zh-TW" altLang="en-US" dirty="0"/>
          </a:p>
        </p:txBody>
      </p:sp>
    </p:spTree>
    <p:extLst>
      <p:ext uri="{BB962C8B-B14F-4D97-AF65-F5344CB8AC3E}">
        <p14:creationId xmlns:p14="http://schemas.microsoft.com/office/powerpoint/2010/main" val="20513265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0" y="1054635"/>
            <a:ext cx="9144000" cy="1325563"/>
          </a:xfrm>
          <a:solidFill>
            <a:srgbClr val="0070C0"/>
          </a:solidFill>
        </p:spPr>
        <p:txBody>
          <a:bodyPr>
            <a:normAutofit/>
          </a:bodyPr>
          <a:lstStyle/>
          <a:p>
            <a:r>
              <a:rPr lang="zh-TW" altLang="en-US" dirty="0">
                <a:solidFill>
                  <a:schemeClr val="bg1"/>
                </a:solidFill>
              </a:rPr>
              <a:t>詞性標</a:t>
            </a:r>
            <a:r>
              <a:rPr lang="zh-TW" altLang="en-US" dirty="0" smtClean="0">
                <a:solidFill>
                  <a:schemeClr val="bg1"/>
                </a:solidFill>
              </a:rPr>
              <a:t>註</a:t>
            </a:r>
            <a:r>
              <a:rPr lang="en-US" altLang="zh-TW" dirty="0" smtClean="0">
                <a:solidFill>
                  <a:schemeClr val="bg1"/>
                </a:solidFill>
              </a:rPr>
              <a:t>Part-of-speech tagging</a:t>
            </a:r>
            <a:endParaRPr lang="zh-TW" altLang="en-US" dirty="0">
              <a:solidFill>
                <a:schemeClr val="bg1"/>
              </a:solidFill>
            </a:endParaRPr>
          </a:p>
        </p:txBody>
      </p:sp>
      <p:sp>
        <p:nvSpPr>
          <p:cNvPr id="4" name="矩形 3"/>
          <p:cNvSpPr/>
          <p:nvPr/>
        </p:nvSpPr>
        <p:spPr>
          <a:xfrm>
            <a:off x="639441" y="2542371"/>
            <a:ext cx="4152099" cy="369332"/>
          </a:xfrm>
          <a:prstGeom prst="rect">
            <a:avLst/>
          </a:prstGeom>
        </p:spPr>
        <p:txBody>
          <a:bodyPr wrap="none">
            <a:spAutoFit/>
          </a:bodyPr>
          <a:lstStyle/>
          <a:p>
            <a:r>
              <a:rPr lang="en-US" altLang="zh-TW" dirty="0"/>
              <a:t>http://terms.naer.edu.tw/detail/1678982/</a:t>
            </a:r>
            <a:endParaRPr lang="zh-TW" altLang="en-US" dirty="0"/>
          </a:p>
        </p:txBody>
      </p:sp>
      <p:sp>
        <p:nvSpPr>
          <p:cNvPr id="6" name="矩形 5"/>
          <p:cNvSpPr/>
          <p:nvPr/>
        </p:nvSpPr>
        <p:spPr>
          <a:xfrm>
            <a:off x="739886" y="5896349"/>
            <a:ext cx="7744691" cy="646331"/>
          </a:xfrm>
          <a:prstGeom prst="rect">
            <a:avLst/>
          </a:prstGeom>
        </p:spPr>
        <p:txBody>
          <a:bodyPr wrap="square">
            <a:spAutoFit/>
          </a:bodyPr>
          <a:lstStyle/>
          <a:p>
            <a:r>
              <a:rPr lang="en-US" altLang="zh-TW" dirty="0" smtClean="0"/>
              <a:t>VBG</a:t>
            </a:r>
            <a:r>
              <a:rPr lang="zh-TW" altLang="en-US" dirty="0"/>
              <a:t>為動名詞或現在分詞，</a:t>
            </a:r>
            <a:r>
              <a:rPr lang="en-US" altLang="zh-TW" dirty="0"/>
              <a:t>BEZ</a:t>
            </a:r>
            <a:r>
              <a:rPr lang="zh-TW" altLang="en-US" dirty="0"/>
              <a:t>代表</a:t>
            </a:r>
            <a:r>
              <a:rPr lang="en-US" altLang="zh-TW" dirty="0"/>
              <a:t>is</a:t>
            </a:r>
            <a:r>
              <a:rPr lang="zh-TW" altLang="en-US" dirty="0"/>
              <a:t>，</a:t>
            </a:r>
            <a:r>
              <a:rPr lang="en-US" altLang="zh-TW" dirty="0"/>
              <a:t>AT</a:t>
            </a:r>
            <a:r>
              <a:rPr lang="zh-TW" altLang="en-US" dirty="0"/>
              <a:t>為冠詞，</a:t>
            </a:r>
            <a:r>
              <a:rPr lang="en-US" altLang="zh-TW" dirty="0"/>
              <a:t>NN</a:t>
            </a:r>
            <a:r>
              <a:rPr lang="zh-TW" altLang="en-US" dirty="0"/>
              <a:t>為名詞，</a:t>
            </a:r>
            <a:r>
              <a:rPr lang="en-US" altLang="zh-TW" dirty="0"/>
              <a:t>IN</a:t>
            </a:r>
            <a:r>
              <a:rPr lang="zh-TW" altLang="en-US" dirty="0"/>
              <a:t>為介係詞，</a:t>
            </a:r>
            <a:r>
              <a:rPr lang="en-US" altLang="zh-TW" dirty="0"/>
              <a:t>CC</a:t>
            </a:r>
            <a:r>
              <a:rPr lang="zh-TW" altLang="en-US" dirty="0"/>
              <a:t>為連接詞，</a:t>
            </a:r>
            <a:r>
              <a:rPr lang="en-US" altLang="zh-TW" dirty="0"/>
              <a:t>DT</a:t>
            </a:r>
            <a:r>
              <a:rPr lang="zh-TW" altLang="en-US" dirty="0"/>
              <a:t>為限定詞，</a:t>
            </a:r>
            <a:r>
              <a:rPr lang="en-US" altLang="zh-TW" dirty="0"/>
              <a:t>PP$</a:t>
            </a:r>
            <a:r>
              <a:rPr lang="zh-TW" altLang="en-US" dirty="0"/>
              <a:t>為所有格，</a:t>
            </a:r>
            <a:r>
              <a:rPr lang="en-US" altLang="zh-TW" dirty="0"/>
              <a:t>JJ</a:t>
            </a:r>
            <a:r>
              <a:rPr lang="zh-TW" altLang="en-US" dirty="0"/>
              <a:t>為形容詞。</a:t>
            </a:r>
          </a:p>
        </p:txBody>
      </p:sp>
      <p:sp>
        <p:nvSpPr>
          <p:cNvPr id="7" name="矩形 6"/>
          <p:cNvSpPr/>
          <p:nvPr/>
        </p:nvSpPr>
        <p:spPr>
          <a:xfrm>
            <a:off x="5370944" y="2618907"/>
            <a:ext cx="1800493" cy="369332"/>
          </a:xfrm>
          <a:prstGeom prst="rect">
            <a:avLst/>
          </a:prstGeom>
        </p:spPr>
        <p:txBody>
          <a:bodyPr wrap="none">
            <a:spAutoFit/>
          </a:bodyPr>
          <a:lstStyle/>
          <a:p>
            <a:r>
              <a:rPr lang="zh-TW" altLang="en-US" dirty="0"/>
              <a:t>詞性標記的範例</a:t>
            </a:r>
          </a:p>
        </p:txBody>
      </p:sp>
      <p:sp>
        <p:nvSpPr>
          <p:cNvPr id="8" name="矩形 7"/>
          <p:cNvSpPr/>
          <p:nvPr/>
        </p:nvSpPr>
        <p:spPr>
          <a:xfrm>
            <a:off x="639441" y="3220211"/>
            <a:ext cx="7293119" cy="646331"/>
          </a:xfrm>
          <a:prstGeom prst="rect">
            <a:avLst/>
          </a:prstGeom>
        </p:spPr>
        <p:txBody>
          <a:bodyPr wrap="square">
            <a:spAutoFit/>
          </a:bodyPr>
          <a:lstStyle/>
          <a:p>
            <a:r>
              <a:rPr lang="en-US" altLang="zh-TW" dirty="0"/>
              <a:t>Tagging is the task of labeling (or tagging) each word in a sentence with its appropriate part of speech.</a:t>
            </a:r>
            <a:endParaRPr lang="zh-TW" altLang="en-US" dirty="0"/>
          </a:p>
        </p:txBody>
      </p:sp>
      <p:sp>
        <p:nvSpPr>
          <p:cNvPr id="9" name="矩形 8"/>
          <p:cNvSpPr/>
          <p:nvPr/>
        </p:nvSpPr>
        <p:spPr>
          <a:xfrm>
            <a:off x="639441" y="4537333"/>
            <a:ext cx="7845136" cy="923330"/>
          </a:xfrm>
          <a:prstGeom prst="rect">
            <a:avLst/>
          </a:prstGeom>
        </p:spPr>
        <p:txBody>
          <a:bodyPr wrap="square">
            <a:spAutoFit/>
          </a:bodyPr>
          <a:lstStyle/>
          <a:p>
            <a:r>
              <a:rPr lang="en-US" altLang="zh-TW" dirty="0" err="1"/>
              <a:t>Tagging</a:t>
            </a:r>
            <a:r>
              <a:rPr lang="en-US" altLang="zh-TW" dirty="0" err="1">
                <a:solidFill>
                  <a:srgbClr val="FF0000"/>
                </a:solidFill>
              </a:rPr>
              <a:t>_VBG</a:t>
            </a:r>
            <a:r>
              <a:rPr lang="en-US" altLang="zh-TW" dirty="0"/>
              <a:t> </a:t>
            </a:r>
            <a:r>
              <a:rPr lang="en-US" altLang="zh-TW" dirty="0" err="1"/>
              <a:t>is</a:t>
            </a:r>
            <a:r>
              <a:rPr lang="en-US" altLang="zh-TW" dirty="0" err="1">
                <a:solidFill>
                  <a:srgbClr val="FF0000"/>
                </a:solidFill>
              </a:rPr>
              <a:t>_BEZ</a:t>
            </a:r>
            <a:r>
              <a:rPr lang="en-US" altLang="zh-TW" dirty="0"/>
              <a:t> </a:t>
            </a:r>
            <a:r>
              <a:rPr lang="en-US" altLang="zh-TW" dirty="0" err="1"/>
              <a:t>the</a:t>
            </a:r>
            <a:r>
              <a:rPr lang="en-US" altLang="zh-TW" b="1" dirty="0" err="1">
                <a:solidFill>
                  <a:srgbClr val="FF0000"/>
                </a:solidFill>
                <a:effectLst>
                  <a:outerShdw blurRad="38100" dist="38100" dir="2700000" algn="tl">
                    <a:srgbClr val="000000">
                      <a:alpha val="43137"/>
                    </a:srgbClr>
                  </a:outerShdw>
                </a:effectLst>
              </a:rPr>
              <a:t>_AT</a:t>
            </a:r>
            <a:r>
              <a:rPr lang="en-US" altLang="zh-TW" dirty="0"/>
              <a:t> </a:t>
            </a:r>
            <a:r>
              <a:rPr lang="en-US" altLang="zh-TW" dirty="0" err="1"/>
              <a:t>task_NN</a:t>
            </a:r>
            <a:r>
              <a:rPr lang="en-US" altLang="zh-TW" dirty="0"/>
              <a:t> </a:t>
            </a:r>
            <a:r>
              <a:rPr lang="en-US" altLang="zh-TW" dirty="0" err="1"/>
              <a:t>of_IN</a:t>
            </a:r>
            <a:r>
              <a:rPr lang="en-US" altLang="zh-TW" dirty="0"/>
              <a:t> </a:t>
            </a:r>
            <a:r>
              <a:rPr lang="en-US" altLang="zh-TW" dirty="0" err="1"/>
              <a:t>labeling_VBG</a:t>
            </a:r>
            <a:r>
              <a:rPr lang="en-US" altLang="zh-TW" dirty="0"/>
              <a:t> (_( </a:t>
            </a:r>
            <a:r>
              <a:rPr lang="en-US" altLang="zh-TW" dirty="0" err="1"/>
              <a:t>or_CC</a:t>
            </a:r>
            <a:r>
              <a:rPr lang="en-US" altLang="zh-TW" dirty="0"/>
              <a:t> </a:t>
            </a:r>
            <a:r>
              <a:rPr lang="en-US" altLang="zh-TW" dirty="0" err="1"/>
              <a:t>tagging_VBG</a:t>
            </a:r>
            <a:r>
              <a:rPr lang="en-US" altLang="zh-TW" dirty="0"/>
              <a:t> )_) </a:t>
            </a:r>
            <a:r>
              <a:rPr lang="en-US" altLang="zh-TW" dirty="0" err="1"/>
              <a:t>each_DT</a:t>
            </a:r>
            <a:r>
              <a:rPr lang="en-US" altLang="zh-TW" dirty="0"/>
              <a:t> </a:t>
            </a:r>
            <a:r>
              <a:rPr lang="en-US" altLang="zh-TW" dirty="0" err="1"/>
              <a:t>word_NN</a:t>
            </a:r>
            <a:r>
              <a:rPr lang="en-US" altLang="zh-TW" dirty="0"/>
              <a:t> </a:t>
            </a:r>
            <a:r>
              <a:rPr lang="en-US" altLang="zh-TW" dirty="0" err="1"/>
              <a:t>in_IN</a:t>
            </a:r>
            <a:r>
              <a:rPr lang="en-US" altLang="zh-TW" dirty="0"/>
              <a:t> </a:t>
            </a:r>
            <a:r>
              <a:rPr lang="en-US" altLang="zh-TW" dirty="0" err="1"/>
              <a:t>a_AT</a:t>
            </a:r>
            <a:r>
              <a:rPr lang="en-US" altLang="zh-TW" dirty="0"/>
              <a:t> </a:t>
            </a:r>
            <a:r>
              <a:rPr lang="en-US" altLang="zh-TW" dirty="0" err="1"/>
              <a:t>sentence_NN</a:t>
            </a:r>
            <a:r>
              <a:rPr lang="en-US" altLang="zh-TW" dirty="0"/>
              <a:t> </a:t>
            </a:r>
            <a:r>
              <a:rPr lang="en-US" altLang="zh-TW" dirty="0" err="1"/>
              <a:t>with_IN</a:t>
            </a:r>
            <a:r>
              <a:rPr lang="en-US" altLang="zh-TW" dirty="0"/>
              <a:t> </a:t>
            </a:r>
            <a:r>
              <a:rPr lang="en-US" altLang="zh-TW" dirty="0" err="1"/>
              <a:t>its_PP</a:t>
            </a:r>
            <a:r>
              <a:rPr lang="en-US" altLang="zh-TW" dirty="0"/>
              <a:t>$ </a:t>
            </a:r>
            <a:r>
              <a:rPr lang="en-US" altLang="zh-TW" dirty="0" err="1"/>
              <a:t>appropriate_JJ</a:t>
            </a:r>
            <a:r>
              <a:rPr lang="en-US" altLang="zh-TW" dirty="0"/>
              <a:t> </a:t>
            </a:r>
            <a:r>
              <a:rPr lang="en-US" altLang="zh-TW" dirty="0" err="1"/>
              <a:t>part_NN</a:t>
            </a:r>
            <a:r>
              <a:rPr lang="en-US" altLang="zh-TW" dirty="0"/>
              <a:t> </a:t>
            </a:r>
            <a:r>
              <a:rPr lang="en-US" altLang="zh-TW" dirty="0" err="1"/>
              <a:t>of_IN</a:t>
            </a:r>
            <a:r>
              <a:rPr lang="en-US" altLang="zh-TW" dirty="0"/>
              <a:t> </a:t>
            </a:r>
            <a:r>
              <a:rPr lang="en-US" altLang="zh-TW" dirty="0" err="1"/>
              <a:t>speech_NN</a:t>
            </a:r>
            <a:r>
              <a:rPr lang="en-US" altLang="zh-TW" dirty="0"/>
              <a:t> ._.</a:t>
            </a:r>
          </a:p>
        </p:txBody>
      </p:sp>
      <p:sp>
        <p:nvSpPr>
          <p:cNvPr id="10" name="向下箭號 9"/>
          <p:cNvSpPr/>
          <p:nvPr/>
        </p:nvSpPr>
        <p:spPr>
          <a:xfrm>
            <a:off x="3549071" y="3744398"/>
            <a:ext cx="905164" cy="708232"/>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4273349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608604" y="2256044"/>
            <a:ext cx="2884957" cy="523220"/>
          </a:xfrm>
          <a:prstGeom prst="rect">
            <a:avLst/>
          </a:prstGeom>
        </p:spPr>
        <p:txBody>
          <a:bodyPr wrap="none">
            <a:spAutoFit/>
          </a:bodyPr>
          <a:lstStyle/>
          <a:p>
            <a:r>
              <a:rPr lang="en-US" altLang="zh-TW" sz="2800" dirty="0"/>
              <a:t>!pip list | </a:t>
            </a:r>
            <a:r>
              <a:rPr lang="en-US" altLang="zh-TW" sz="2800" dirty="0" err="1"/>
              <a:t>grep</a:t>
            </a:r>
            <a:r>
              <a:rPr lang="en-US" altLang="zh-TW" sz="2800" dirty="0"/>
              <a:t> </a:t>
            </a:r>
            <a:r>
              <a:rPr lang="en-US" altLang="zh-TW" sz="2800" dirty="0" err="1"/>
              <a:t>nltk</a:t>
            </a:r>
            <a:endParaRPr lang="zh-TW" altLang="en-US" sz="2800" dirty="0"/>
          </a:p>
        </p:txBody>
      </p:sp>
      <p:sp>
        <p:nvSpPr>
          <p:cNvPr id="3" name="標題 1"/>
          <p:cNvSpPr txBox="1">
            <a:spLocks/>
          </p:cNvSpPr>
          <p:nvPr/>
        </p:nvSpPr>
        <p:spPr>
          <a:xfrm>
            <a:off x="0" y="1054636"/>
            <a:ext cx="9144000" cy="801874"/>
          </a:xfrm>
          <a:prstGeom prst="rect">
            <a:avLst/>
          </a:prstGeom>
          <a:solidFill>
            <a:srgbClr val="0070C0"/>
          </a:solidFill>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TW" altLang="en-US" dirty="0" smtClean="0">
                <a:solidFill>
                  <a:schemeClr val="bg1"/>
                </a:solidFill>
              </a:rPr>
              <a:t>詞性標註</a:t>
            </a:r>
            <a:r>
              <a:rPr lang="en-US" altLang="zh-TW" dirty="0" smtClean="0">
                <a:solidFill>
                  <a:schemeClr val="bg1"/>
                </a:solidFill>
              </a:rPr>
              <a:t>Part-of-speech tagging</a:t>
            </a:r>
            <a:endParaRPr lang="zh-TW" altLang="en-US" dirty="0">
              <a:solidFill>
                <a:schemeClr val="bg1"/>
              </a:solidFill>
            </a:endParaRPr>
          </a:p>
        </p:txBody>
      </p:sp>
      <p:sp>
        <p:nvSpPr>
          <p:cNvPr id="4" name="矩形 3"/>
          <p:cNvSpPr/>
          <p:nvPr/>
        </p:nvSpPr>
        <p:spPr>
          <a:xfrm>
            <a:off x="995218" y="3317342"/>
            <a:ext cx="7301345" cy="2308324"/>
          </a:xfrm>
          <a:prstGeom prst="rect">
            <a:avLst/>
          </a:prstGeom>
        </p:spPr>
        <p:txBody>
          <a:bodyPr wrap="square">
            <a:spAutoFit/>
          </a:bodyPr>
          <a:lstStyle/>
          <a:p>
            <a:r>
              <a:rPr lang="en-US" altLang="zh-TW" dirty="0"/>
              <a:t>import </a:t>
            </a:r>
            <a:r>
              <a:rPr lang="en-US" altLang="zh-TW" dirty="0" err="1"/>
              <a:t>nltk</a:t>
            </a:r>
            <a:endParaRPr lang="en-US" altLang="zh-TW" dirty="0"/>
          </a:p>
          <a:p>
            <a:r>
              <a:rPr lang="en-US" altLang="zh-TW" dirty="0"/>
              <a:t>from </a:t>
            </a:r>
            <a:r>
              <a:rPr lang="en-US" altLang="zh-TW" dirty="0" err="1"/>
              <a:t>nltk</a:t>
            </a:r>
            <a:r>
              <a:rPr lang="en-US" altLang="zh-TW" dirty="0"/>
              <a:t> import </a:t>
            </a:r>
            <a:r>
              <a:rPr lang="en-US" altLang="zh-TW" dirty="0" err="1"/>
              <a:t>word_tokenize</a:t>
            </a:r>
            <a:r>
              <a:rPr lang="en-US" altLang="zh-TW" dirty="0"/>
              <a:t>, </a:t>
            </a:r>
            <a:r>
              <a:rPr lang="en-US" altLang="zh-TW" dirty="0" err="1"/>
              <a:t>pos_tag</a:t>
            </a:r>
            <a:endParaRPr lang="en-US" altLang="zh-TW" dirty="0"/>
          </a:p>
          <a:p>
            <a:endParaRPr lang="en-US" altLang="zh-TW" dirty="0"/>
          </a:p>
          <a:p>
            <a:r>
              <a:rPr lang="en-US" altLang="zh-TW" dirty="0" err="1"/>
              <a:t>nltk.download</a:t>
            </a:r>
            <a:r>
              <a:rPr lang="en-US" altLang="zh-TW" dirty="0"/>
              <a:t>('</a:t>
            </a:r>
            <a:r>
              <a:rPr lang="en-US" altLang="zh-TW" dirty="0" err="1"/>
              <a:t>punkt</a:t>
            </a:r>
            <a:r>
              <a:rPr lang="en-US" altLang="zh-TW" dirty="0"/>
              <a:t>')</a:t>
            </a:r>
          </a:p>
          <a:p>
            <a:r>
              <a:rPr lang="en-US" altLang="zh-TW" dirty="0" err="1"/>
              <a:t>nltk.download</a:t>
            </a:r>
            <a:r>
              <a:rPr lang="en-US" altLang="zh-TW" dirty="0"/>
              <a:t>('</a:t>
            </a:r>
            <a:r>
              <a:rPr lang="en-US" altLang="zh-TW" dirty="0" err="1"/>
              <a:t>averaged_perceptron_tagger</a:t>
            </a:r>
            <a:r>
              <a:rPr lang="en-US" altLang="zh-TW" dirty="0"/>
              <a:t>')</a:t>
            </a:r>
          </a:p>
          <a:p>
            <a:endParaRPr lang="en-US" altLang="zh-TW" dirty="0"/>
          </a:p>
          <a:p>
            <a:r>
              <a:rPr lang="en-US" altLang="zh-TW" dirty="0"/>
              <a:t>print(</a:t>
            </a:r>
            <a:r>
              <a:rPr lang="en-US" altLang="zh-TW" dirty="0" err="1"/>
              <a:t>pos_tag</a:t>
            </a:r>
            <a:r>
              <a:rPr lang="en-US" altLang="zh-TW" dirty="0"/>
              <a:t>(</a:t>
            </a:r>
            <a:r>
              <a:rPr lang="en-US" altLang="zh-TW" dirty="0" err="1"/>
              <a:t>word_tokenize</a:t>
            </a:r>
            <a:r>
              <a:rPr lang="en-US" altLang="zh-TW" dirty="0"/>
              <a:t>("I'm learning NLP")))</a:t>
            </a:r>
          </a:p>
          <a:p>
            <a:r>
              <a:rPr lang="en-US" altLang="zh-TW" dirty="0"/>
              <a:t># [('I', 'PRP'), ("'m", 'VBP'), ('learning', 'VBG'), ('NLP', 'NNP')]</a:t>
            </a:r>
            <a:endParaRPr lang="zh-TW" altLang="en-US" dirty="0"/>
          </a:p>
        </p:txBody>
      </p:sp>
    </p:spTree>
    <p:extLst>
      <p:ext uri="{BB962C8B-B14F-4D97-AF65-F5344CB8AC3E}">
        <p14:creationId xmlns:p14="http://schemas.microsoft.com/office/powerpoint/2010/main" val="28497209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內容版面配置區 2"/>
          <p:cNvSpPr>
            <a:spLocks noGrp="1"/>
          </p:cNvSpPr>
          <p:nvPr>
            <p:ph idx="1"/>
          </p:nvPr>
        </p:nvSpPr>
        <p:spPr/>
        <p:txBody>
          <a:bodyPr>
            <a:normAutofit fontScale="77500" lnSpcReduction="20000"/>
          </a:bodyPr>
          <a:lstStyle/>
          <a:p>
            <a:pPr marL="0" indent="0">
              <a:buNone/>
            </a:pPr>
            <a:r>
              <a:rPr lang="en-US" altLang="zh-TW" dirty="0"/>
              <a:t>1.      CC      Coordinating </a:t>
            </a:r>
            <a:r>
              <a:rPr lang="en-US" altLang="zh-TW" dirty="0" smtClean="0"/>
              <a:t>conjunction</a:t>
            </a:r>
          </a:p>
          <a:p>
            <a:pPr marL="0" indent="0">
              <a:buNone/>
            </a:pPr>
            <a:r>
              <a:rPr lang="en-US" altLang="zh-TW" dirty="0" smtClean="0"/>
              <a:t>2</a:t>
            </a:r>
            <a:r>
              <a:rPr lang="en-US" altLang="zh-TW" dirty="0"/>
              <a:t>.     CD     Cardinal </a:t>
            </a:r>
            <a:r>
              <a:rPr lang="en-US" altLang="zh-TW" dirty="0" smtClean="0"/>
              <a:t>number</a:t>
            </a:r>
          </a:p>
          <a:p>
            <a:pPr marL="0" indent="0">
              <a:buNone/>
            </a:pPr>
            <a:r>
              <a:rPr lang="en-US" altLang="zh-TW" dirty="0" smtClean="0"/>
              <a:t>3</a:t>
            </a:r>
            <a:r>
              <a:rPr lang="en-US" altLang="zh-TW" dirty="0"/>
              <a:t>.     DT     </a:t>
            </a:r>
            <a:r>
              <a:rPr lang="en-US" altLang="zh-TW" dirty="0" smtClean="0"/>
              <a:t>Determiner</a:t>
            </a:r>
          </a:p>
          <a:p>
            <a:pPr marL="0" indent="0">
              <a:buNone/>
            </a:pPr>
            <a:r>
              <a:rPr lang="en-US" altLang="zh-TW" dirty="0" smtClean="0"/>
              <a:t>4</a:t>
            </a:r>
            <a:r>
              <a:rPr lang="en-US" altLang="zh-TW" dirty="0"/>
              <a:t>.     EX     Existential </a:t>
            </a:r>
            <a:r>
              <a:rPr lang="en-US" altLang="zh-TW" dirty="0" smtClean="0"/>
              <a:t>there</a:t>
            </a:r>
          </a:p>
          <a:p>
            <a:pPr marL="0" indent="0">
              <a:buNone/>
            </a:pPr>
            <a:r>
              <a:rPr lang="en-US" altLang="zh-TW" dirty="0" smtClean="0"/>
              <a:t>5</a:t>
            </a:r>
            <a:r>
              <a:rPr lang="en-US" altLang="zh-TW" dirty="0"/>
              <a:t>.     FW     Foreign </a:t>
            </a:r>
            <a:r>
              <a:rPr lang="en-US" altLang="zh-TW" dirty="0" smtClean="0"/>
              <a:t>word</a:t>
            </a:r>
          </a:p>
          <a:p>
            <a:pPr marL="0" indent="0">
              <a:buNone/>
            </a:pPr>
            <a:r>
              <a:rPr lang="en-US" altLang="zh-TW" dirty="0" smtClean="0"/>
              <a:t>6</a:t>
            </a:r>
            <a:r>
              <a:rPr lang="en-US" altLang="zh-TW" dirty="0"/>
              <a:t>.     IN     Preposition or subordinating </a:t>
            </a:r>
            <a:r>
              <a:rPr lang="en-US" altLang="zh-TW" dirty="0" smtClean="0"/>
              <a:t>conjunction</a:t>
            </a:r>
          </a:p>
          <a:p>
            <a:pPr marL="0" indent="0">
              <a:buNone/>
            </a:pPr>
            <a:r>
              <a:rPr lang="en-US" altLang="zh-TW" dirty="0" smtClean="0"/>
              <a:t>7</a:t>
            </a:r>
            <a:r>
              <a:rPr lang="en-US" altLang="zh-TW" dirty="0"/>
              <a:t>.     JJ     </a:t>
            </a:r>
            <a:r>
              <a:rPr lang="en-US" altLang="zh-TW" dirty="0" smtClean="0"/>
              <a:t>Adjective</a:t>
            </a:r>
          </a:p>
          <a:p>
            <a:pPr marL="0" indent="0">
              <a:buNone/>
            </a:pPr>
            <a:r>
              <a:rPr lang="en-US" altLang="zh-TW" dirty="0" smtClean="0"/>
              <a:t>8</a:t>
            </a:r>
            <a:r>
              <a:rPr lang="en-US" altLang="zh-TW" dirty="0"/>
              <a:t>.     JJR     Adjective, </a:t>
            </a:r>
            <a:r>
              <a:rPr lang="en-US" altLang="zh-TW" dirty="0" smtClean="0"/>
              <a:t>comparative</a:t>
            </a:r>
          </a:p>
          <a:p>
            <a:pPr marL="0" indent="0">
              <a:buNone/>
            </a:pPr>
            <a:r>
              <a:rPr lang="en-US" altLang="zh-TW" dirty="0" smtClean="0"/>
              <a:t>9</a:t>
            </a:r>
            <a:r>
              <a:rPr lang="en-US" altLang="zh-TW" dirty="0"/>
              <a:t>.     JJS     Adjective, </a:t>
            </a:r>
            <a:r>
              <a:rPr lang="en-US" altLang="zh-TW" dirty="0" smtClean="0"/>
              <a:t>superlative</a:t>
            </a:r>
          </a:p>
          <a:p>
            <a:pPr marL="0" indent="0">
              <a:buNone/>
            </a:pPr>
            <a:r>
              <a:rPr lang="en-US" altLang="zh-TW" dirty="0" smtClean="0"/>
              <a:t>………………………….</a:t>
            </a:r>
            <a:endParaRPr lang="en-US" altLang="zh-TW" dirty="0"/>
          </a:p>
          <a:p>
            <a:pPr marL="0" indent="0">
              <a:buNone/>
            </a:pPr>
            <a:endParaRPr lang="en-US" altLang="zh-TW" dirty="0" smtClean="0"/>
          </a:p>
          <a:p>
            <a:pPr marL="0" indent="0">
              <a:buNone/>
            </a:pPr>
            <a:r>
              <a:rPr lang="zh-TW" altLang="en-US" dirty="0" smtClean="0"/>
              <a:t>請</a:t>
            </a:r>
            <a:r>
              <a:rPr lang="zh-TW" altLang="en-US" dirty="0"/>
              <a:t>參閱</a:t>
            </a:r>
            <a:r>
              <a:rPr lang="en-US" altLang="zh-TW" dirty="0" smtClean="0"/>
              <a:t>https</a:t>
            </a:r>
            <a:r>
              <a:rPr lang="en-US" altLang="zh-TW" dirty="0"/>
              <a:t>://blog.csdn.net/fxjtoday/article/details/5841453</a:t>
            </a:r>
            <a:endParaRPr lang="zh-TW" altLang="en-US" dirty="0"/>
          </a:p>
        </p:txBody>
      </p:sp>
      <p:sp>
        <p:nvSpPr>
          <p:cNvPr id="4" name="矩形 3"/>
          <p:cNvSpPr/>
          <p:nvPr/>
        </p:nvSpPr>
        <p:spPr>
          <a:xfrm>
            <a:off x="369454" y="778586"/>
            <a:ext cx="8626764" cy="646331"/>
          </a:xfrm>
          <a:prstGeom prst="rect">
            <a:avLst/>
          </a:prstGeom>
        </p:spPr>
        <p:txBody>
          <a:bodyPr wrap="square">
            <a:spAutoFit/>
          </a:bodyPr>
          <a:lstStyle/>
          <a:p>
            <a:r>
              <a:rPr lang="en-US" altLang="zh-TW" sz="3600" dirty="0" err="1"/>
              <a:t>pos_tag</a:t>
            </a:r>
            <a:r>
              <a:rPr lang="en-US" altLang="zh-TW" sz="3600" dirty="0"/>
              <a:t> load the </a:t>
            </a:r>
            <a:r>
              <a:rPr lang="en-US" altLang="zh-TW" sz="2800" dirty="0"/>
              <a:t>Standard treebank POS tagger</a:t>
            </a:r>
            <a:endParaRPr lang="zh-TW" altLang="en-US" sz="2800" dirty="0"/>
          </a:p>
        </p:txBody>
      </p:sp>
    </p:spTree>
    <p:extLst>
      <p:ext uri="{BB962C8B-B14F-4D97-AF65-F5344CB8AC3E}">
        <p14:creationId xmlns:p14="http://schemas.microsoft.com/office/powerpoint/2010/main" val="6597433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標題 1"/>
          <p:cNvSpPr txBox="1">
            <a:spLocks/>
          </p:cNvSpPr>
          <p:nvPr/>
        </p:nvSpPr>
        <p:spPr>
          <a:xfrm>
            <a:off x="0" y="1054635"/>
            <a:ext cx="9144000" cy="783401"/>
          </a:xfrm>
          <a:prstGeom prst="rect">
            <a:avLst/>
          </a:prstGeom>
          <a:solidFill>
            <a:srgbClr val="0070C0"/>
          </a:solidFill>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TW" altLang="en-US" dirty="0" smtClean="0">
                <a:solidFill>
                  <a:schemeClr val="bg1"/>
                </a:solidFill>
              </a:rPr>
              <a:t>詞性標註</a:t>
            </a:r>
            <a:r>
              <a:rPr lang="en-US" altLang="zh-TW" dirty="0" smtClean="0">
                <a:solidFill>
                  <a:schemeClr val="bg1"/>
                </a:solidFill>
              </a:rPr>
              <a:t>Part-of-speech tagging</a:t>
            </a:r>
            <a:endParaRPr lang="zh-TW" altLang="en-US" dirty="0">
              <a:solidFill>
                <a:schemeClr val="bg1"/>
              </a:solidFill>
            </a:endParaRPr>
          </a:p>
        </p:txBody>
      </p:sp>
      <p:pic>
        <p:nvPicPr>
          <p:cNvPr id="6" name="圖片 5"/>
          <p:cNvPicPr>
            <a:picLocks noChangeAspect="1"/>
          </p:cNvPicPr>
          <p:nvPr/>
        </p:nvPicPr>
        <p:blipFill>
          <a:blip r:embed="rId2"/>
          <a:stretch>
            <a:fillRect/>
          </a:stretch>
        </p:blipFill>
        <p:spPr>
          <a:xfrm>
            <a:off x="1065895" y="2184941"/>
            <a:ext cx="6693667" cy="4234332"/>
          </a:xfrm>
          <a:prstGeom prst="rect">
            <a:avLst/>
          </a:prstGeom>
        </p:spPr>
      </p:pic>
    </p:spTree>
    <p:extLst>
      <p:ext uri="{BB962C8B-B14F-4D97-AF65-F5344CB8AC3E}">
        <p14:creationId xmlns:p14="http://schemas.microsoft.com/office/powerpoint/2010/main" val="4006583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內容版面配置區 5"/>
          <p:cNvPicPr>
            <a:picLocks noGrp="1" noChangeAspect="1"/>
          </p:cNvPicPr>
          <p:nvPr>
            <p:ph idx="1"/>
          </p:nvPr>
        </p:nvPicPr>
        <p:blipFill>
          <a:blip r:embed="rId2"/>
          <a:stretch>
            <a:fillRect/>
          </a:stretch>
        </p:blipFill>
        <p:spPr>
          <a:xfrm>
            <a:off x="628650" y="2219089"/>
            <a:ext cx="7886700" cy="3673719"/>
          </a:xfrm>
          <a:prstGeom prst="rect">
            <a:avLst/>
          </a:prstGeom>
        </p:spPr>
      </p:pic>
      <p:sp>
        <p:nvSpPr>
          <p:cNvPr id="7" name="標題 1"/>
          <p:cNvSpPr txBox="1">
            <a:spLocks/>
          </p:cNvSpPr>
          <p:nvPr/>
        </p:nvSpPr>
        <p:spPr>
          <a:xfrm>
            <a:off x="0" y="583581"/>
            <a:ext cx="9144000" cy="783401"/>
          </a:xfrm>
          <a:prstGeom prst="rect">
            <a:avLst/>
          </a:prstGeom>
          <a:solidFill>
            <a:srgbClr val="0070C0"/>
          </a:solidFill>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TW" altLang="en-US" dirty="0" smtClean="0">
                <a:solidFill>
                  <a:schemeClr val="bg1"/>
                </a:solidFill>
              </a:rPr>
              <a:t>詞性標註</a:t>
            </a:r>
            <a:r>
              <a:rPr lang="en-US" altLang="zh-TW" dirty="0" smtClean="0">
                <a:solidFill>
                  <a:schemeClr val="bg1"/>
                </a:solidFill>
              </a:rPr>
              <a:t>Part-of-speech tagging</a:t>
            </a:r>
            <a:endParaRPr lang="zh-TW" altLang="en-US" dirty="0">
              <a:solidFill>
                <a:schemeClr val="bg1"/>
              </a:solidFill>
            </a:endParaRPr>
          </a:p>
        </p:txBody>
      </p:sp>
      <p:sp>
        <p:nvSpPr>
          <p:cNvPr id="8" name="矩形 7"/>
          <p:cNvSpPr/>
          <p:nvPr/>
        </p:nvSpPr>
        <p:spPr>
          <a:xfrm>
            <a:off x="536286" y="6144552"/>
            <a:ext cx="5774914" cy="461665"/>
          </a:xfrm>
          <a:prstGeom prst="rect">
            <a:avLst/>
          </a:prstGeom>
        </p:spPr>
        <p:txBody>
          <a:bodyPr wrap="none">
            <a:spAutoFit/>
          </a:bodyPr>
          <a:lstStyle/>
          <a:p>
            <a:r>
              <a:rPr lang="en-US" altLang="zh-TW" sz="2400" dirty="0"/>
              <a:t>https://nlpforhackers.io/training-pos-tagger/</a:t>
            </a:r>
            <a:endParaRPr lang="zh-TW" altLang="en-US" sz="2400" dirty="0"/>
          </a:p>
        </p:txBody>
      </p:sp>
      <p:sp>
        <p:nvSpPr>
          <p:cNvPr id="9" name="矩形 8"/>
          <p:cNvSpPr/>
          <p:nvPr/>
        </p:nvSpPr>
        <p:spPr>
          <a:xfrm>
            <a:off x="628650" y="1723885"/>
            <a:ext cx="6710218" cy="369332"/>
          </a:xfrm>
          <a:prstGeom prst="rect">
            <a:avLst/>
          </a:prstGeom>
        </p:spPr>
        <p:txBody>
          <a:bodyPr wrap="square">
            <a:spAutoFit/>
          </a:bodyPr>
          <a:lstStyle/>
          <a:p>
            <a:r>
              <a:rPr lang="en-US" altLang="zh-TW" dirty="0"/>
              <a:t>Complete guide for training your own Part-Of-Speech Tagger</a:t>
            </a:r>
            <a:endParaRPr lang="zh-TW" altLang="en-US" dirty="0"/>
          </a:p>
        </p:txBody>
      </p:sp>
    </p:spTree>
    <p:extLst>
      <p:ext uri="{BB962C8B-B14F-4D97-AF65-F5344CB8AC3E}">
        <p14:creationId xmlns:p14="http://schemas.microsoft.com/office/powerpoint/2010/main" val="27318868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內容版面配置區 5"/>
          <p:cNvPicPr>
            <a:picLocks noGrp="1" noChangeAspect="1"/>
          </p:cNvPicPr>
          <p:nvPr>
            <p:ph idx="1"/>
          </p:nvPr>
        </p:nvPicPr>
        <p:blipFill rotWithShape="1">
          <a:blip r:embed="rId2"/>
          <a:srcRect t="18964" r="2401"/>
          <a:stretch/>
        </p:blipFill>
        <p:spPr>
          <a:xfrm>
            <a:off x="3895826" y="2512287"/>
            <a:ext cx="4924036" cy="3526127"/>
          </a:xfrm>
          <a:prstGeom prst="rect">
            <a:avLst/>
          </a:prstGeom>
        </p:spPr>
      </p:pic>
      <p:sp>
        <p:nvSpPr>
          <p:cNvPr id="7" name="矩形 6"/>
          <p:cNvSpPr/>
          <p:nvPr/>
        </p:nvSpPr>
        <p:spPr>
          <a:xfrm>
            <a:off x="3895826" y="1944329"/>
            <a:ext cx="3578095" cy="461665"/>
          </a:xfrm>
          <a:prstGeom prst="rect">
            <a:avLst/>
          </a:prstGeom>
        </p:spPr>
        <p:txBody>
          <a:bodyPr wrap="none">
            <a:spAutoFit/>
          </a:bodyPr>
          <a:lstStyle/>
          <a:p>
            <a:r>
              <a:rPr lang="en-US" altLang="zh-TW" sz="2400" dirty="0"/>
              <a:t>http://www.nltk.org/book/</a:t>
            </a:r>
            <a:endParaRPr lang="zh-TW" altLang="en-US" sz="2400" dirty="0"/>
          </a:p>
        </p:txBody>
      </p:sp>
      <p:sp>
        <p:nvSpPr>
          <p:cNvPr id="8" name="標題 1"/>
          <p:cNvSpPr txBox="1">
            <a:spLocks/>
          </p:cNvSpPr>
          <p:nvPr/>
        </p:nvSpPr>
        <p:spPr>
          <a:xfrm>
            <a:off x="0" y="611289"/>
            <a:ext cx="9144000" cy="783401"/>
          </a:xfrm>
          <a:prstGeom prst="rect">
            <a:avLst/>
          </a:prstGeom>
          <a:solidFill>
            <a:srgbClr val="0070C0"/>
          </a:solidFill>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TW" altLang="en-US" dirty="0" smtClean="0">
                <a:solidFill>
                  <a:schemeClr val="bg1"/>
                </a:solidFill>
              </a:rPr>
              <a:t>詞性標註</a:t>
            </a:r>
            <a:r>
              <a:rPr lang="en-US" altLang="zh-TW" dirty="0" smtClean="0">
                <a:solidFill>
                  <a:schemeClr val="bg1"/>
                </a:solidFill>
              </a:rPr>
              <a:t>Part-of-speech tagging</a:t>
            </a:r>
            <a:endParaRPr lang="zh-TW" altLang="en-US" dirty="0">
              <a:solidFill>
                <a:schemeClr val="bg1"/>
              </a:solidFill>
            </a:endParaRPr>
          </a:p>
        </p:txBody>
      </p:sp>
      <p:pic>
        <p:nvPicPr>
          <p:cNvPr id="9" name="圖片 8"/>
          <p:cNvPicPr>
            <a:picLocks noChangeAspect="1"/>
          </p:cNvPicPr>
          <p:nvPr/>
        </p:nvPicPr>
        <p:blipFill>
          <a:blip r:embed="rId3"/>
          <a:stretch>
            <a:fillRect/>
          </a:stretch>
        </p:blipFill>
        <p:spPr>
          <a:xfrm>
            <a:off x="426603" y="2018721"/>
            <a:ext cx="3053431" cy="4003387"/>
          </a:xfrm>
          <a:prstGeom prst="rect">
            <a:avLst/>
          </a:prstGeom>
        </p:spPr>
      </p:pic>
    </p:spTree>
    <p:extLst>
      <p:ext uri="{BB962C8B-B14F-4D97-AF65-F5344CB8AC3E}">
        <p14:creationId xmlns:p14="http://schemas.microsoft.com/office/powerpoint/2010/main" val="391152143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0" y="365127"/>
            <a:ext cx="9144000" cy="1048038"/>
          </a:xfrm>
          <a:solidFill>
            <a:srgbClr val="0070C0"/>
          </a:solidFill>
        </p:spPr>
        <p:txBody>
          <a:bodyPr/>
          <a:lstStyle/>
          <a:p>
            <a:r>
              <a:rPr lang="zh-TW" altLang="en-US" dirty="0">
                <a:solidFill>
                  <a:schemeClr val="bg1"/>
                </a:solidFill>
              </a:rPr>
              <a:t>命名實體識別</a:t>
            </a:r>
            <a:r>
              <a:rPr lang="en-US" altLang="zh-TW" sz="2400" dirty="0">
                <a:solidFill>
                  <a:schemeClr val="bg1"/>
                </a:solidFill>
              </a:rPr>
              <a:t>(Named Entity Recognition, NER)</a:t>
            </a:r>
            <a:endParaRPr lang="zh-TW" altLang="en-US" sz="2400" dirty="0">
              <a:solidFill>
                <a:schemeClr val="bg1"/>
              </a:solidFill>
            </a:endParaRPr>
          </a:p>
        </p:txBody>
      </p:sp>
      <p:pic>
        <p:nvPicPr>
          <p:cNvPr id="5" name="內容版面配置區 4"/>
          <p:cNvPicPr>
            <a:picLocks noGrp="1" noChangeAspect="1"/>
          </p:cNvPicPr>
          <p:nvPr>
            <p:ph idx="1"/>
          </p:nvPr>
        </p:nvPicPr>
        <p:blipFill rotWithShape="1">
          <a:blip r:embed="rId2"/>
          <a:srcRect t="17320"/>
          <a:stretch/>
        </p:blipFill>
        <p:spPr>
          <a:xfrm>
            <a:off x="342324" y="2329893"/>
            <a:ext cx="7886700" cy="3495964"/>
          </a:xfrm>
          <a:prstGeom prst="rect">
            <a:avLst/>
          </a:prstGeom>
        </p:spPr>
      </p:pic>
      <p:sp>
        <p:nvSpPr>
          <p:cNvPr id="4" name="矩形 3"/>
          <p:cNvSpPr/>
          <p:nvPr/>
        </p:nvSpPr>
        <p:spPr>
          <a:xfrm>
            <a:off x="244763" y="1825625"/>
            <a:ext cx="6229350" cy="369332"/>
          </a:xfrm>
          <a:prstGeom prst="rect">
            <a:avLst/>
          </a:prstGeom>
        </p:spPr>
        <p:txBody>
          <a:bodyPr wrap="square">
            <a:spAutoFit/>
          </a:bodyPr>
          <a:lstStyle/>
          <a:p>
            <a:r>
              <a:rPr lang="zh-TW" altLang="en-US"/>
              <a:t>在句子的序列中，定位並識別人名、地名、機構名等任務。</a:t>
            </a:r>
          </a:p>
        </p:txBody>
      </p:sp>
      <p:sp>
        <p:nvSpPr>
          <p:cNvPr id="6" name="矩形 5"/>
          <p:cNvSpPr/>
          <p:nvPr/>
        </p:nvSpPr>
        <p:spPr>
          <a:xfrm>
            <a:off x="1009072" y="5502691"/>
            <a:ext cx="7347527" cy="646331"/>
          </a:xfrm>
          <a:prstGeom prst="rect">
            <a:avLst/>
          </a:prstGeom>
        </p:spPr>
        <p:txBody>
          <a:bodyPr wrap="square">
            <a:spAutoFit/>
          </a:bodyPr>
          <a:lstStyle/>
          <a:p>
            <a:r>
              <a:rPr lang="zh-TW" altLang="en-US" dirty="0"/>
              <a:t>圖片來源：</a:t>
            </a:r>
            <a:r>
              <a:rPr lang="en-US" altLang="zh-TW" dirty="0"/>
              <a:t>https://blog.paralleldots.com/data-science/named-entity-recognition-milestone-models-papers-and-technologies/</a:t>
            </a:r>
            <a:endParaRPr lang="zh-TW" altLang="en-US" dirty="0"/>
          </a:p>
        </p:txBody>
      </p:sp>
      <p:sp>
        <p:nvSpPr>
          <p:cNvPr id="7" name="矩形 6"/>
          <p:cNvSpPr/>
          <p:nvPr/>
        </p:nvSpPr>
        <p:spPr>
          <a:xfrm>
            <a:off x="1316181" y="6329325"/>
            <a:ext cx="6174509" cy="369332"/>
          </a:xfrm>
          <a:prstGeom prst="rect">
            <a:avLst/>
          </a:prstGeom>
        </p:spPr>
        <p:txBody>
          <a:bodyPr wrap="square">
            <a:spAutoFit/>
          </a:bodyPr>
          <a:lstStyle/>
          <a:p>
            <a:r>
              <a:rPr lang="en-US" altLang="zh-TW" dirty="0"/>
              <a:t>https://ithelp.ithome.com.tw/articles/10209418</a:t>
            </a:r>
            <a:endParaRPr lang="zh-TW" altLang="en-US" dirty="0"/>
          </a:p>
        </p:txBody>
      </p:sp>
    </p:spTree>
    <p:extLst>
      <p:ext uri="{BB962C8B-B14F-4D97-AF65-F5344CB8AC3E}">
        <p14:creationId xmlns:p14="http://schemas.microsoft.com/office/powerpoint/2010/main" val="250016765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11017" y="2755083"/>
            <a:ext cx="8732983" cy="3046988"/>
          </a:xfrm>
          <a:prstGeom prst="rect">
            <a:avLst/>
          </a:prstGeom>
        </p:spPr>
        <p:txBody>
          <a:bodyPr wrap="square">
            <a:spAutoFit/>
          </a:bodyPr>
          <a:lstStyle/>
          <a:p>
            <a:pPr marL="342900" indent="-342900">
              <a:buFont typeface="+mj-lt"/>
              <a:buAutoNum type="arabicPeriod"/>
            </a:pPr>
            <a:r>
              <a:rPr lang="zh-TW" altLang="en-US" sz="3200" dirty="0" smtClean="0"/>
              <a:t>詞嵌入向量化：</a:t>
            </a:r>
            <a:r>
              <a:rPr lang="en-US" altLang="zh-TW" sz="3200" dirty="0" smtClean="0"/>
              <a:t>word2vec</a:t>
            </a:r>
            <a:r>
              <a:rPr lang="en-US" altLang="zh-TW" sz="3200" dirty="0"/>
              <a:t>, </a:t>
            </a:r>
            <a:r>
              <a:rPr lang="en-US" altLang="zh-TW" sz="3200" dirty="0" err="1"/>
              <a:t>FastText</a:t>
            </a:r>
            <a:r>
              <a:rPr lang="zh-TW" altLang="en-US" sz="3200" dirty="0"/>
              <a:t>等等</a:t>
            </a:r>
          </a:p>
          <a:p>
            <a:pPr marL="342900" indent="-342900">
              <a:buFont typeface="+mj-lt"/>
              <a:buAutoNum type="arabicPeriod"/>
            </a:pPr>
            <a:r>
              <a:rPr lang="zh-TW" altLang="en-US" sz="3200" dirty="0" smtClean="0"/>
              <a:t>卷積神經網路特徵提取：</a:t>
            </a:r>
            <a:r>
              <a:rPr lang="en-US" altLang="zh-TW" sz="3200" dirty="0" smtClean="0"/>
              <a:t>Text-CNN</a:t>
            </a:r>
            <a:r>
              <a:rPr lang="en-US" altLang="zh-TW" sz="3200" dirty="0"/>
              <a:t>, Char-CNN</a:t>
            </a:r>
            <a:r>
              <a:rPr lang="zh-TW" altLang="en-US" sz="3200" dirty="0"/>
              <a:t>等等</a:t>
            </a:r>
          </a:p>
          <a:p>
            <a:pPr marL="342900" indent="-342900">
              <a:buFont typeface="+mj-lt"/>
              <a:buAutoNum type="arabicPeriod"/>
            </a:pPr>
            <a:r>
              <a:rPr lang="zh-TW" altLang="en-US" sz="3200" dirty="0" smtClean="0"/>
              <a:t>上下文機制：</a:t>
            </a:r>
            <a:r>
              <a:rPr lang="en-US" altLang="zh-TW" sz="3200" dirty="0" smtClean="0"/>
              <a:t>Text-RNN</a:t>
            </a:r>
            <a:r>
              <a:rPr lang="zh-TW" altLang="en-US" sz="3200" dirty="0"/>
              <a:t>， </a:t>
            </a:r>
            <a:r>
              <a:rPr lang="en-US" altLang="zh-TW" sz="3200" dirty="0" err="1"/>
              <a:t>BiRNN</a:t>
            </a:r>
            <a:r>
              <a:rPr lang="zh-TW" altLang="en-US" sz="3200" dirty="0"/>
              <a:t>， </a:t>
            </a:r>
            <a:r>
              <a:rPr lang="en-US" altLang="zh-TW" sz="3200" dirty="0"/>
              <a:t>RCNN</a:t>
            </a:r>
            <a:r>
              <a:rPr lang="zh-TW" altLang="en-US" sz="3200" dirty="0"/>
              <a:t>等等</a:t>
            </a:r>
          </a:p>
          <a:p>
            <a:pPr marL="342900" indent="-342900">
              <a:buFont typeface="+mj-lt"/>
              <a:buAutoNum type="arabicPeriod"/>
            </a:pPr>
            <a:r>
              <a:rPr lang="zh-TW" altLang="en-US" sz="3200" dirty="0" smtClean="0"/>
              <a:t>記憶存儲機制：</a:t>
            </a:r>
            <a:r>
              <a:rPr lang="en-US" altLang="zh-TW" sz="3200" dirty="0" err="1" smtClean="0"/>
              <a:t>EntNet</a:t>
            </a:r>
            <a:r>
              <a:rPr lang="zh-TW" altLang="en-US" sz="3200" dirty="0"/>
              <a:t>， </a:t>
            </a:r>
            <a:r>
              <a:rPr lang="en-US" altLang="zh-TW" sz="3200" dirty="0"/>
              <a:t>DMN</a:t>
            </a:r>
            <a:r>
              <a:rPr lang="zh-TW" altLang="en-US" sz="3200" dirty="0"/>
              <a:t>等等</a:t>
            </a:r>
          </a:p>
          <a:p>
            <a:pPr marL="342900" indent="-342900">
              <a:buFont typeface="+mj-lt"/>
              <a:buAutoNum type="arabicPeriod"/>
            </a:pPr>
            <a:r>
              <a:rPr lang="zh-TW" altLang="en-US" sz="3200" dirty="0" smtClean="0"/>
              <a:t>注意力機制：</a:t>
            </a:r>
            <a:r>
              <a:rPr lang="en-US" altLang="zh-TW" sz="3200" dirty="0" smtClean="0"/>
              <a:t>HAN</a:t>
            </a:r>
            <a:r>
              <a:rPr lang="zh-TW" altLang="en-US" sz="3200" dirty="0"/>
              <a:t>等等</a:t>
            </a:r>
          </a:p>
        </p:txBody>
      </p:sp>
      <p:sp>
        <p:nvSpPr>
          <p:cNvPr id="3" name="標題 1"/>
          <p:cNvSpPr txBox="1">
            <a:spLocks/>
          </p:cNvSpPr>
          <p:nvPr/>
        </p:nvSpPr>
        <p:spPr>
          <a:xfrm>
            <a:off x="0" y="365126"/>
            <a:ext cx="9144000" cy="1694583"/>
          </a:xfrm>
          <a:prstGeom prst="rect">
            <a:avLst/>
          </a:prstGeom>
          <a:solidFill>
            <a:srgbClr val="0070C0"/>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altLang="zh-TW" dirty="0" smtClean="0">
              <a:solidFill>
                <a:schemeClr val="bg1"/>
              </a:solidFill>
            </a:endParaRPr>
          </a:p>
          <a:p>
            <a:r>
              <a:rPr lang="en-US" altLang="zh-TW" dirty="0">
                <a:solidFill>
                  <a:schemeClr val="bg1"/>
                </a:solidFill>
              </a:rPr>
              <a:t>T</a:t>
            </a:r>
            <a:r>
              <a:rPr lang="en-US" altLang="zh-TW" dirty="0" smtClean="0">
                <a:solidFill>
                  <a:schemeClr val="bg1"/>
                </a:solidFill>
              </a:rPr>
              <a:t>ext classification  </a:t>
            </a:r>
            <a:r>
              <a:rPr lang="zh-TW" altLang="en-US" b="1" dirty="0" smtClean="0">
                <a:solidFill>
                  <a:schemeClr val="bg1"/>
                </a:solidFill>
                <a:effectLst>
                  <a:outerShdw blurRad="38100" dist="38100" dir="2700000" algn="tl">
                    <a:srgbClr val="000000">
                      <a:alpha val="43137"/>
                    </a:srgbClr>
                  </a:outerShdw>
                </a:effectLst>
              </a:rPr>
              <a:t>文本分類</a:t>
            </a:r>
            <a:endParaRPr lang="en-US" altLang="zh-TW" b="1" dirty="0" smtClean="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6851535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text </a:t>
            </a:r>
            <a:r>
              <a:rPr lang="en-US" altLang="zh-TW" dirty="0" smtClean="0"/>
              <a:t>classification  </a:t>
            </a:r>
            <a:r>
              <a:rPr lang="zh-TW" altLang="en-US" b="1" dirty="0" smtClean="0">
                <a:effectLst>
                  <a:outerShdw blurRad="38100" dist="38100" dir="2700000" algn="tl">
                    <a:srgbClr val="000000">
                      <a:alpha val="43137"/>
                    </a:srgbClr>
                  </a:outerShdw>
                </a:effectLst>
              </a:rPr>
              <a:t>文</a:t>
            </a:r>
            <a:r>
              <a:rPr lang="zh-TW" altLang="en-US" b="1" dirty="0">
                <a:effectLst>
                  <a:outerShdw blurRad="38100" dist="38100" dir="2700000" algn="tl">
                    <a:srgbClr val="000000">
                      <a:alpha val="43137"/>
                    </a:srgbClr>
                  </a:outerShdw>
                </a:effectLst>
              </a:rPr>
              <a:t>本</a:t>
            </a:r>
            <a:r>
              <a:rPr lang="zh-TW" altLang="en-US" b="1" dirty="0" smtClean="0">
                <a:effectLst>
                  <a:outerShdw blurRad="38100" dist="38100" dir="2700000" algn="tl">
                    <a:srgbClr val="000000">
                      <a:alpha val="43137"/>
                    </a:srgbClr>
                  </a:outerShdw>
                </a:effectLst>
              </a:rPr>
              <a:t>分類</a:t>
            </a:r>
            <a:endParaRPr lang="zh-TW" altLang="en-US" dirty="0"/>
          </a:p>
        </p:txBody>
      </p:sp>
      <p:pic>
        <p:nvPicPr>
          <p:cNvPr id="4" name="內容版面配置區 3"/>
          <p:cNvPicPr>
            <a:picLocks noGrp="1" noChangeAspect="1"/>
          </p:cNvPicPr>
          <p:nvPr>
            <p:ph idx="1"/>
          </p:nvPr>
        </p:nvPicPr>
        <p:blipFill>
          <a:blip r:embed="rId2"/>
          <a:stretch>
            <a:fillRect/>
          </a:stretch>
        </p:blipFill>
        <p:spPr>
          <a:xfrm>
            <a:off x="736311" y="2490859"/>
            <a:ext cx="7507983" cy="4039249"/>
          </a:xfrm>
          <a:prstGeom prst="rect">
            <a:avLst/>
          </a:prstGeom>
        </p:spPr>
      </p:pic>
      <p:sp>
        <p:nvSpPr>
          <p:cNvPr id="5" name="矩形 4"/>
          <p:cNvSpPr/>
          <p:nvPr/>
        </p:nvSpPr>
        <p:spPr>
          <a:xfrm>
            <a:off x="323274" y="1444442"/>
            <a:ext cx="8700654" cy="646331"/>
          </a:xfrm>
          <a:prstGeom prst="rect">
            <a:avLst/>
          </a:prstGeom>
        </p:spPr>
        <p:txBody>
          <a:bodyPr wrap="square">
            <a:spAutoFit/>
          </a:bodyPr>
          <a:lstStyle/>
          <a:p>
            <a:r>
              <a:rPr lang="zh-TW" altLang="en-US" dirty="0" smtClean="0"/>
              <a:t>傳統機器學習時代的主流分類器</a:t>
            </a:r>
            <a:r>
              <a:rPr lang="en-US" altLang="zh-TW" dirty="0" smtClean="0"/>
              <a:t>:Naive </a:t>
            </a:r>
            <a:r>
              <a:rPr lang="en-US" altLang="zh-TW" dirty="0"/>
              <a:t>Bayes</a:t>
            </a:r>
            <a:r>
              <a:rPr lang="zh-TW" altLang="en-US" dirty="0"/>
              <a:t>，</a:t>
            </a:r>
            <a:r>
              <a:rPr lang="en-US" altLang="zh-TW" dirty="0"/>
              <a:t>Maximum Entropy</a:t>
            </a:r>
            <a:r>
              <a:rPr lang="zh-TW" altLang="en-US" dirty="0"/>
              <a:t>， </a:t>
            </a:r>
            <a:r>
              <a:rPr lang="en-US" altLang="zh-TW" dirty="0"/>
              <a:t>K-NN</a:t>
            </a:r>
            <a:r>
              <a:rPr lang="zh-TW" altLang="en-US" dirty="0"/>
              <a:t>，和</a:t>
            </a:r>
            <a:r>
              <a:rPr lang="en-US" altLang="zh-TW" dirty="0" smtClean="0"/>
              <a:t>SVM</a:t>
            </a:r>
            <a:r>
              <a:rPr lang="zh-TW" altLang="en-US" dirty="0" smtClean="0"/>
              <a:t>。 </a:t>
            </a:r>
            <a:endParaRPr lang="en-US" altLang="zh-TW" dirty="0" smtClean="0"/>
          </a:p>
          <a:p>
            <a:r>
              <a:rPr lang="zh-TW" altLang="en-US" dirty="0" smtClean="0"/>
              <a:t>經典特徵模型：經典距離定義模型</a:t>
            </a:r>
            <a:r>
              <a:rPr lang="en-US" altLang="zh-TW" dirty="0" smtClean="0"/>
              <a:t>Vector </a:t>
            </a:r>
            <a:r>
              <a:rPr lang="en-US" altLang="zh-TW" dirty="0"/>
              <a:t>Space Model</a:t>
            </a:r>
            <a:r>
              <a:rPr lang="zh-TW" altLang="en-US" dirty="0"/>
              <a:t>（</a:t>
            </a:r>
            <a:r>
              <a:rPr lang="en-US" altLang="zh-TW" dirty="0" err="1"/>
              <a:t>Rocchio</a:t>
            </a:r>
            <a:r>
              <a:rPr lang="zh-TW" altLang="en-US" dirty="0"/>
              <a:t>）， </a:t>
            </a:r>
            <a:r>
              <a:rPr lang="en-US" altLang="zh-TW" dirty="0"/>
              <a:t>N-grams</a:t>
            </a:r>
            <a:r>
              <a:rPr lang="zh-TW" altLang="en-US" dirty="0"/>
              <a:t>等等</a:t>
            </a:r>
            <a:r>
              <a:rPr lang="zh-TW" altLang="en-US" dirty="0" smtClean="0"/>
              <a:t>。</a:t>
            </a:r>
            <a:endParaRPr lang="zh-TW" altLang="en-US" dirty="0"/>
          </a:p>
        </p:txBody>
      </p:sp>
    </p:spTree>
    <p:extLst>
      <p:ext uri="{BB962C8B-B14F-4D97-AF65-F5344CB8AC3E}">
        <p14:creationId xmlns:p14="http://schemas.microsoft.com/office/powerpoint/2010/main" val="15947254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57595" y="78799"/>
            <a:ext cx="7886700" cy="678583"/>
          </a:xfrm>
        </p:spPr>
        <p:txBody>
          <a:bodyPr>
            <a:normAutofit fontScale="90000"/>
          </a:bodyPr>
          <a:lstStyle/>
          <a:p>
            <a:r>
              <a:rPr lang="en-US" altLang="zh-TW" dirty="0" smtClean="0"/>
              <a:t>Time Series</a:t>
            </a:r>
            <a:endParaRPr lang="zh-TW" altLang="en-US" dirty="0"/>
          </a:p>
        </p:txBody>
      </p:sp>
      <p:sp>
        <p:nvSpPr>
          <p:cNvPr id="4" name="矩形 3"/>
          <p:cNvSpPr/>
          <p:nvPr/>
        </p:nvSpPr>
        <p:spPr>
          <a:xfrm>
            <a:off x="185880" y="1277845"/>
            <a:ext cx="3726297" cy="2862322"/>
          </a:xfrm>
          <a:prstGeom prst="rect">
            <a:avLst/>
          </a:prstGeom>
        </p:spPr>
        <p:txBody>
          <a:bodyPr wrap="square">
            <a:spAutoFit/>
          </a:bodyPr>
          <a:lstStyle/>
          <a:p>
            <a:r>
              <a:rPr lang="zh-TW" altLang="en-US" dirty="0" smtClean="0"/>
              <a:t>通常</a:t>
            </a:r>
            <a:r>
              <a:rPr lang="zh-TW" altLang="en-US" dirty="0"/>
              <a:t>一組時間序列的時間間隔為一恆定值（如</a:t>
            </a:r>
            <a:r>
              <a:rPr lang="en-US" altLang="zh-TW" dirty="0"/>
              <a:t>1</a:t>
            </a:r>
            <a:r>
              <a:rPr lang="zh-TW" altLang="en-US" dirty="0"/>
              <a:t>秒，</a:t>
            </a:r>
            <a:r>
              <a:rPr lang="en-US" altLang="zh-TW" dirty="0"/>
              <a:t>5</a:t>
            </a:r>
            <a:r>
              <a:rPr lang="zh-TW" altLang="en-US" dirty="0"/>
              <a:t>分鐘，</a:t>
            </a:r>
            <a:r>
              <a:rPr lang="en-US" altLang="zh-TW" dirty="0"/>
              <a:t>12</a:t>
            </a:r>
            <a:r>
              <a:rPr lang="zh-TW" altLang="en-US" dirty="0"/>
              <a:t>小時，</a:t>
            </a:r>
            <a:r>
              <a:rPr lang="en-US" altLang="zh-TW" dirty="0"/>
              <a:t>7</a:t>
            </a:r>
            <a:r>
              <a:rPr lang="zh-TW" altLang="en-US" dirty="0"/>
              <a:t>天，</a:t>
            </a:r>
            <a:r>
              <a:rPr lang="en-US" altLang="zh-TW" dirty="0"/>
              <a:t>1</a:t>
            </a:r>
            <a:r>
              <a:rPr lang="zh-TW" altLang="en-US" dirty="0"/>
              <a:t>年），因此時間序列可以作為離散時間數據進行分析處理</a:t>
            </a:r>
            <a:r>
              <a:rPr lang="zh-TW" altLang="en-US" dirty="0" smtClean="0"/>
              <a:t>。</a:t>
            </a:r>
            <a:endParaRPr lang="en-US" altLang="zh-TW" dirty="0" smtClean="0"/>
          </a:p>
          <a:p>
            <a:r>
              <a:rPr lang="zh-TW" altLang="en-US" dirty="0" smtClean="0"/>
              <a:t>時間</a:t>
            </a:r>
            <a:r>
              <a:rPr lang="zh-TW" altLang="en-US" dirty="0"/>
              <a:t>序列廣泛應用於數理統計、信號處理、模式識別、計量經濟學、數學金融、天氣預報、地震預測、腦電圖、控制工程、航空學、通信工程以及絕大多數涉及到時間數據測量的應用科學與工程學。</a:t>
            </a:r>
          </a:p>
        </p:txBody>
      </p:sp>
      <p:sp>
        <p:nvSpPr>
          <p:cNvPr id="5" name="矩形 4"/>
          <p:cNvSpPr/>
          <p:nvPr/>
        </p:nvSpPr>
        <p:spPr>
          <a:xfrm>
            <a:off x="158378" y="725441"/>
            <a:ext cx="5444259" cy="369332"/>
          </a:xfrm>
          <a:prstGeom prst="rect">
            <a:avLst/>
          </a:prstGeom>
        </p:spPr>
        <p:txBody>
          <a:bodyPr wrap="square">
            <a:spAutoFit/>
          </a:bodyPr>
          <a:lstStyle/>
          <a:p>
            <a:r>
              <a:rPr lang="zh-TW" altLang="en-US" dirty="0"/>
              <a:t>一組按照時間發生先後順序進行排列的數據點序列。</a:t>
            </a:r>
            <a:endParaRPr lang="en-US" altLang="zh-TW" dirty="0"/>
          </a:p>
        </p:txBody>
      </p:sp>
      <p:sp>
        <p:nvSpPr>
          <p:cNvPr id="6" name="矩形 5"/>
          <p:cNvSpPr/>
          <p:nvPr/>
        </p:nvSpPr>
        <p:spPr>
          <a:xfrm>
            <a:off x="2880508" y="331998"/>
            <a:ext cx="4140364" cy="369332"/>
          </a:xfrm>
          <a:prstGeom prst="rect">
            <a:avLst/>
          </a:prstGeom>
        </p:spPr>
        <p:txBody>
          <a:bodyPr wrap="none">
            <a:spAutoFit/>
          </a:bodyPr>
          <a:lstStyle/>
          <a:p>
            <a:r>
              <a:rPr lang="en-US" altLang="zh-TW" dirty="0"/>
              <a:t>https://en.wikipedia.org/wiki/Time_series</a:t>
            </a:r>
            <a:endParaRPr lang="zh-TW" altLang="en-US" dirty="0"/>
          </a:p>
        </p:txBody>
      </p:sp>
      <p:sp>
        <p:nvSpPr>
          <p:cNvPr id="7" name="矩形 6"/>
          <p:cNvSpPr/>
          <p:nvPr/>
        </p:nvSpPr>
        <p:spPr>
          <a:xfrm>
            <a:off x="185880" y="5442228"/>
            <a:ext cx="7384473" cy="1046440"/>
          </a:xfrm>
          <a:prstGeom prst="rect">
            <a:avLst/>
          </a:prstGeom>
        </p:spPr>
        <p:txBody>
          <a:bodyPr wrap="square">
            <a:spAutoFit/>
          </a:bodyPr>
          <a:lstStyle/>
          <a:p>
            <a:r>
              <a:rPr lang="en-US" altLang="zh-TW" sz="2400" dirty="0"/>
              <a:t>Time Series Analysis </a:t>
            </a:r>
          </a:p>
          <a:p>
            <a:r>
              <a:rPr lang="zh-TW" altLang="en-US" sz="2400" dirty="0" smtClean="0"/>
              <a:t>時間</a:t>
            </a:r>
            <a:r>
              <a:rPr lang="zh-TW" altLang="en-US" sz="2400" dirty="0"/>
              <a:t>序列模型基本概念：</a:t>
            </a:r>
            <a:r>
              <a:rPr lang="en-US" altLang="zh-TW" sz="2400" dirty="0"/>
              <a:t>AR, MA, ARMA, ARIMA </a:t>
            </a:r>
            <a:r>
              <a:rPr lang="zh-TW" altLang="en-US" sz="2400" dirty="0" smtClean="0"/>
              <a:t>模型</a:t>
            </a:r>
            <a:endParaRPr lang="en-US" altLang="zh-TW" sz="2400" dirty="0" smtClean="0"/>
          </a:p>
          <a:p>
            <a:r>
              <a:rPr lang="en-US" altLang="zh-TW" sz="1400" dirty="0"/>
              <a:t>https://mropengate.blogspot.com/2015/11/time-series-analysis-ar-ma-arma-arima.html</a:t>
            </a:r>
            <a:endParaRPr lang="zh-TW" altLang="en-US" sz="1400" dirty="0"/>
          </a:p>
        </p:txBody>
      </p:sp>
      <p:sp>
        <p:nvSpPr>
          <p:cNvPr id="8" name="矩形 7"/>
          <p:cNvSpPr/>
          <p:nvPr/>
        </p:nvSpPr>
        <p:spPr>
          <a:xfrm>
            <a:off x="228309" y="6488668"/>
            <a:ext cx="7745271" cy="369332"/>
          </a:xfrm>
          <a:prstGeom prst="rect">
            <a:avLst/>
          </a:prstGeom>
        </p:spPr>
        <p:txBody>
          <a:bodyPr wrap="square">
            <a:spAutoFit/>
          </a:bodyPr>
          <a:lstStyle/>
          <a:p>
            <a:r>
              <a:rPr lang="en-US" altLang="zh-TW" dirty="0"/>
              <a:t>http://yongfeng.me/attach/time-series-analysis-zhang.pdf</a:t>
            </a:r>
            <a:endParaRPr lang="zh-TW" altLang="en-US" dirty="0"/>
          </a:p>
        </p:txBody>
      </p:sp>
    </p:spTree>
    <p:extLst>
      <p:ext uri="{BB962C8B-B14F-4D97-AF65-F5344CB8AC3E}">
        <p14:creationId xmlns:p14="http://schemas.microsoft.com/office/powerpoint/2010/main" val="49454137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11017" y="2755083"/>
            <a:ext cx="8732983" cy="3046988"/>
          </a:xfrm>
          <a:prstGeom prst="rect">
            <a:avLst/>
          </a:prstGeom>
        </p:spPr>
        <p:txBody>
          <a:bodyPr wrap="square">
            <a:spAutoFit/>
          </a:bodyPr>
          <a:lstStyle/>
          <a:p>
            <a:pPr marL="342900" indent="-342900">
              <a:buFont typeface="+mj-lt"/>
              <a:buAutoNum type="arabicPeriod"/>
            </a:pPr>
            <a:r>
              <a:rPr lang="zh-TW" altLang="en-US" sz="3200" dirty="0" smtClean="0"/>
              <a:t>詞嵌入向量化：</a:t>
            </a:r>
            <a:r>
              <a:rPr lang="en-US" altLang="zh-TW" sz="3200" dirty="0" smtClean="0"/>
              <a:t>word2vec</a:t>
            </a:r>
            <a:r>
              <a:rPr lang="en-US" altLang="zh-TW" sz="3200" dirty="0"/>
              <a:t>, </a:t>
            </a:r>
            <a:r>
              <a:rPr lang="en-US" altLang="zh-TW" sz="3200" dirty="0" err="1"/>
              <a:t>FastText</a:t>
            </a:r>
            <a:r>
              <a:rPr lang="zh-TW" altLang="en-US" sz="3200" dirty="0"/>
              <a:t>等等</a:t>
            </a:r>
          </a:p>
          <a:p>
            <a:pPr marL="342900" indent="-342900">
              <a:buFont typeface="+mj-lt"/>
              <a:buAutoNum type="arabicPeriod"/>
            </a:pPr>
            <a:r>
              <a:rPr lang="zh-TW" altLang="en-US" sz="3200" dirty="0" smtClean="0"/>
              <a:t>卷積神經網路特徵提取：</a:t>
            </a:r>
            <a:r>
              <a:rPr lang="en-US" altLang="zh-TW" sz="3200" dirty="0" smtClean="0"/>
              <a:t>Text-CNN</a:t>
            </a:r>
            <a:r>
              <a:rPr lang="en-US" altLang="zh-TW" sz="3200" dirty="0"/>
              <a:t>, Char-CNN</a:t>
            </a:r>
            <a:r>
              <a:rPr lang="zh-TW" altLang="en-US" sz="3200" dirty="0"/>
              <a:t>等等</a:t>
            </a:r>
          </a:p>
          <a:p>
            <a:pPr marL="342900" indent="-342900">
              <a:buFont typeface="+mj-lt"/>
              <a:buAutoNum type="arabicPeriod"/>
            </a:pPr>
            <a:r>
              <a:rPr lang="zh-TW" altLang="en-US" sz="3200" dirty="0" smtClean="0"/>
              <a:t>上下文機制：</a:t>
            </a:r>
            <a:r>
              <a:rPr lang="en-US" altLang="zh-TW" sz="3200" dirty="0" smtClean="0"/>
              <a:t>Text-RNN</a:t>
            </a:r>
            <a:r>
              <a:rPr lang="zh-TW" altLang="en-US" sz="3200" dirty="0"/>
              <a:t>， </a:t>
            </a:r>
            <a:r>
              <a:rPr lang="en-US" altLang="zh-TW" sz="3200" dirty="0" err="1"/>
              <a:t>BiRNN</a:t>
            </a:r>
            <a:r>
              <a:rPr lang="zh-TW" altLang="en-US" sz="3200" dirty="0"/>
              <a:t>， </a:t>
            </a:r>
            <a:r>
              <a:rPr lang="en-US" altLang="zh-TW" sz="3200" dirty="0"/>
              <a:t>RCNN</a:t>
            </a:r>
            <a:r>
              <a:rPr lang="zh-TW" altLang="en-US" sz="3200" dirty="0"/>
              <a:t>等等</a:t>
            </a:r>
          </a:p>
          <a:p>
            <a:pPr marL="342900" indent="-342900">
              <a:buFont typeface="+mj-lt"/>
              <a:buAutoNum type="arabicPeriod"/>
            </a:pPr>
            <a:r>
              <a:rPr lang="zh-TW" altLang="en-US" sz="3200" dirty="0" smtClean="0"/>
              <a:t>記憶存儲機制：</a:t>
            </a:r>
            <a:r>
              <a:rPr lang="en-US" altLang="zh-TW" sz="3200" dirty="0" err="1" smtClean="0"/>
              <a:t>EntNet</a:t>
            </a:r>
            <a:r>
              <a:rPr lang="zh-TW" altLang="en-US" sz="3200" dirty="0"/>
              <a:t>， </a:t>
            </a:r>
            <a:r>
              <a:rPr lang="en-US" altLang="zh-TW" sz="3200" dirty="0"/>
              <a:t>DMN</a:t>
            </a:r>
            <a:r>
              <a:rPr lang="zh-TW" altLang="en-US" sz="3200" dirty="0"/>
              <a:t>等等</a:t>
            </a:r>
          </a:p>
          <a:p>
            <a:pPr marL="342900" indent="-342900">
              <a:buFont typeface="+mj-lt"/>
              <a:buAutoNum type="arabicPeriod"/>
            </a:pPr>
            <a:r>
              <a:rPr lang="zh-TW" altLang="en-US" sz="3200" dirty="0" smtClean="0"/>
              <a:t>注意力機制：</a:t>
            </a:r>
            <a:r>
              <a:rPr lang="en-US" altLang="zh-TW" sz="3200" dirty="0" smtClean="0"/>
              <a:t>HAN</a:t>
            </a:r>
            <a:r>
              <a:rPr lang="zh-TW" altLang="en-US" sz="3200" dirty="0"/>
              <a:t>等等</a:t>
            </a:r>
          </a:p>
        </p:txBody>
      </p:sp>
      <p:sp>
        <p:nvSpPr>
          <p:cNvPr id="3" name="標題 1"/>
          <p:cNvSpPr txBox="1">
            <a:spLocks/>
          </p:cNvSpPr>
          <p:nvPr/>
        </p:nvSpPr>
        <p:spPr>
          <a:xfrm>
            <a:off x="0" y="817709"/>
            <a:ext cx="9144000" cy="807892"/>
          </a:xfrm>
          <a:prstGeom prst="rect">
            <a:avLst/>
          </a:prstGeom>
          <a:solidFill>
            <a:srgbClr val="0070C0"/>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TW" dirty="0" smtClean="0">
                <a:solidFill>
                  <a:schemeClr val="bg1"/>
                </a:solidFill>
              </a:rPr>
              <a:t>Text classification  </a:t>
            </a:r>
            <a:r>
              <a:rPr lang="zh-TW" altLang="en-US" b="1" dirty="0" smtClean="0">
                <a:solidFill>
                  <a:schemeClr val="bg1"/>
                </a:solidFill>
                <a:effectLst>
                  <a:outerShdw blurRad="38100" dist="38100" dir="2700000" algn="tl">
                    <a:srgbClr val="000000">
                      <a:alpha val="43137"/>
                    </a:srgbClr>
                  </a:outerShdw>
                </a:effectLst>
              </a:rPr>
              <a:t>文本分類</a:t>
            </a:r>
            <a:endParaRPr lang="en-US" altLang="zh-TW" b="1" dirty="0" smtClean="0">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422385757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內容版面配置區 3"/>
          <p:cNvPicPr>
            <a:picLocks noGrp="1" noChangeAspect="1"/>
          </p:cNvPicPr>
          <p:nvPr>
            <p:ph idx="1"/>
          </p:nvPr>
        </p:nvPicPr>
        <p:blipFill>
          <a:blip r:embed="rId2"/>
          <a:stretch>
            <a:fillRect/>
          </a:stretch>
        </p:blipFill>
        <p:spPr>
          <a:xfrm>
            <a:off x="1165265" y="2057718"/>
            <a:ext cx="6375896" cy="3587691"/>
          </a:xfrm>
          <a:prstGeom prst="rect">
            <a:avLst/>
          </a:prstGeom>
        </p:spPr>
      </p:pic>
      <p:sp>
        <p:nvSpPr>
          <p:cNvPr id="5" name="標題 1"/>
          <p:cNvSpPr txBox="1">
            <a:spLocks/>
          </p:cNvSpPr>
          <p:nvPr/>
        </p:nvSpPr>
        <p:spPr>
          <a:xfrm>
            <a:off x="0" y="588474"/>
            <a:ext cx="9144000" cy="734001"/>
          </a:xfrm>
          <a:prstGeom prst="rect">
            <a:avLst/>
          </a:prstGeom>
          <a:solidFill>
            <a:srgbClr val="0070C0"/>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TW" dirty="0" smtClean="0">
                <a:solidFill>
                  <a:schemeClr val="bg1"/>
                </a:solidFill>
              </a:rPr>
              <a:t>Question-Answering system</a:t>
            </a:r>
            <a:r>
              <a:rPr lang="zh-TW" altLang="en-US" dirty="0" smtClean="0">
                <a:solidFill>
                  <a:schemeClr val="bg1"/>
                </a:solidFill>
              </a:rPr>
              <a:t> 智能問答</a:t>
            </a:r>
            <a:endParaRPr lang="en-US" altLang="zh-TW" b="1" dirty="0" smtClean="0">
              <a:solidFill>
                <a:schemeClr val="bg1"/>
              </a:solidFill>
              <a:effectLst>
                <a:outerShdw blurRad="38100" dist="38100" dir="2700000" algn="tl">
                  <a:srgbClr val="000000">
                    <a:alpha val="43137"/>
                  </a:srgbClr>
                </a:outerShdw>
              </a:effectLst>
            </a:endParaRPr>
          </a:p>
        </p:txBody>
      </p:sp>
      <p:sp>
        <p:nvSpPr>
          <p:cNvPr id="6" name="矩形 5"/>
          <p:cNvSpPr/>
          <p:nvPr/>
        </p:nvSpPr>
        <p:spPr>
          <a:xfrm>
            <a:off x="628650" y="5745018"/>
            <a:ext cx="7449127" cy="923330"/>
          </a:xfrm>
          <a:prstGeom prst="rect">
            <a:avLst/>
          </a:prstGeom>
        </p:spPr>
        <p:txBody>
          <a:bodyPr wrap="square">
            <a:spAutoFit/>
          </a:bodyPr>
          <a:lstStyle/>
          <a:p>
            <a:r>
              <a:rPr lang="en-US" altLang="zh-TW" dirty="0"/>
              <a:t>[AAAI 2019 tutorial] End-to-end goal-oriented question answering </a:t>
            </a:r>
            <a:r>
              <a:rPr lang="en-US" altLang="zh-TW" dirty="0" smtClean="0"/>
              <a:t>systems</a:t>
            </a:r>
          </a:p>
          <a:p>
            <a:r>
              <a:rPr lang="en-US" altLang="zh-TW" dirty="0"/>
              <a:t>https://www.slideshare.net/QiHe2/aaai-2019-tutorial-endtoend-goaloriented-question-answering-systems</a:t>
            </a:r>
            <a:endParaRPr lang="zh-TW" altLang="en-US" dirty="0"/>
          </a:p>
        </p:txBody>
      </p:sp>
    </p:spTree>
    <p:extLst>
      <p:ext uri="{BB962C8B-B14F-4D97-AF65-F5344CB8AC3E}">
        <p14:creationId xmlns:p14="http://schemas.microsoft.com/office/powerpoint/2010/main" val="229445928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內容版面配置區 4"/>
          <p:cNvPicPr>
            <a:picLocks noGrp="1" noChangeAspect="1"/>
          </p:cNvPicPr>
          <p:nvPr>
            <p:ph sz="half" idx="1"/>
          </p:nvPr>
        </p:nvPicPr>
        <p:blipFill>
          <a:blip r:embed="rId2"/>
          <a:stretch>
            <a:fillRect/>
          </a:stretch>
        </p:blipFill>
        <p:spPr>
          <a:xfrm>
            <a:off x="447721" y="1294060"/>
            <a:ext cx="2720352" cy="3560670"/>
          </a:xfrm>
          <a:prstGeom prst="rect">
            <a:avLst/>
          </a:prstGeom>
        </p:spPr>
      </p:pic>
      <p:sp>
        <p:nvSpPr>
          <p:cNvPr id="6" name="標題 1"/>
          <p:cNvSpPr txBox="1">
            <a:spLocks/>
          </p:cNvSpPr>
          <p:nvPr/>
        </p:nvSpPr>
        <p:spPr>
          <a:xfrm>
            <a:off x="0" y="420980"/>
            <a:ext cx="9144000" cy="770946"/>
          </a:xfrm>
          <a:prstGeom prst="rect">
            <a:avLst/>
          </a:prstGeom>
          <a:solidFill>
            <a:srgbClr val="0070C0"/>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TW" dirty="0" smtClean="0">
                <a:solidFill>
                  <a:schemeClr val="bg1"/>
                </a:solidFill>
              </a:rPr>
              <a:t>Question-Answering system</a:t>
            </a:r>
            <a:r>
              <a:rPr lang="zh-TW" altLang="en-US" dirty="0" smtClean="0">
                <a:solidFill>
                  <a:schemeClr val="bg1"/>
                </a:solidFill>
              </a:rPr>
              <a:t> 智能問答</a:t>
            </a:r>
            <a:endParaRPr lang="en-US" altLang="zh-TW" b="1" dirty="0" smtClean="0">
              <a:solidFill>
                <a:schemeClr val="bg1"/>
              </a:solidFill>
              <a:effectLst>
                <a:outerShdw blurRad="38100" dist="38100" dir="2700000" algn="tl">
                  <a:srgbClr val="000000">
                    <a:alpha val="43137"/>
                  </a:srgbClr>
                </a:outerShdw>
              </a:effectLst>
            </a:endParaRPr>
          </a:p>
        </p:txBody>
      </p:sp>
      <p:sp>
        <p:nvSpPr>
          <p:cNvPr id="7" name="矩形 6"/>
          <p:cNvSpPr/>
          <p:nvPr/>
        </p:nvSpPr>
        <p:spPr>
          <a:xfrm>
            <a:off x="57150" y="6164331"/>
            <a:ext cx="4572000" cy="646331"/>
          </a:xfrm>
          <a:prstGeom prst="rect">
            <a:avLst/>
          </a:prstGeom>
        </p:spPr>
        <p:txBody>
          <a:bodyPr>
            <a:spAutoFit/>
          </a:bodyPr>
          <a:lstStyle/>
          <a:p>
            <a:r>
              <a:rPr lang="en-US" altLang="zh-TW" dirty="0"/>
              <a:t>https://www.tenlong.com.tw/products/9787121349218</a:t>
            </a:r>
            <a:endParaRPr lang="zh-TW" altLang="en-US" dirty="0"/>
          </a:p>
        </p:txBody>
      </p:sp>
      <p:sp>
        <p:nvSpPr>
          <p:cNvPr id="8" name="矩形 7"/>
          <p:cNvSpPr/>
          <p:nvPr/>
        </p:nvSpPr>
        <p:spPr>
          <a:xfrm>
            <a:off x="185512" y="5275922"/>
            <a:ext cx="3154217" cy="923330"/>
          </a:xfrm>
          <a:prstGeom prst="rect">
            <a:avLst/>
          </a:prstGeom>
        </p:spPr>
        <p:txBody>
          <a:bodyPr wrap="square">
            <a:spAutoFit/>
          </a:bodyPr>
          <a:lstStyle/>
          <a:p>
            <a:r>
              <a:rPr lang="zh-TW" altLang="en-US" dirty="0"/>
              <a:t>智能問答與深度學習 </a:t>
            </a:r>
          </a:p>
          <a:p>
            <a:r>
              <a:rPr lang="zh-TW" altLang="en-US" dirty="0"/>
              <a:t>王海良</a:t>
            </a:r>
            <a:r>
              <a:rPr lang="en-US" altLang="zh-TW" dirty="0"/>
              <a:t>, </a:t>
            </a:r>
            <a:r>
              <a:rPr lang="zh-TW" altLang="en-US" dirty="0" smtClean="0"/>
              <a:t>等 電子工業</a:t>
            </a:r>
            <a:r>
              <a:rPr lang="zh-TW" altLang="en-US" dirty="0"/>
              <a:t>出版社</a:t>
            </a:r>
          </a:p>
          <a:p>
            <a:r>
              <a:rPr lang="en-US" altLang="zh-TW" dirty="0" smtClean="0"/>
              <a:t>2018-11-01</a:t>
            </a:r>
            <a:endParaRPr lang="zh-TW" altLang="en-US" dirty="0"/>
          </a:p>
        </p:txBody>
      </p:sp>
      <p:pic>
        <p:nvPicPr>
          <p:cNvPr id="13" name="內容版面配置區 12"/>
          <p:cNvPicPr>
            <a:picLocks noGrp="1" noChangeAspect="1"/>
          </p:cNvPicPr>
          <p:nvPr>
            <p:ph sz="half" idx="2"/>
          </p:nvPr>
        </p:nvPicPr>
        <p:blipFill>
          <a:blip r:embed="rId3"/>
          <a:stretch>
            <a:fillRect/>
          </a:stretch>
        </p:blipFill>
        <p:spPr>
          <a:xfrm>
            <a:off x="3958566" y="1191926"/>
            <a:ext cx="4566597" cy="4991917"/>
          </a:xfrm>
          <a:prstGeom prst="rect">
            <a:avLst/>
          </a:prstGeom>
        </p:spPr>
      </p:pic>
      <p:sp>
        <p:nvSpPr>
          <p:cNvPr id="14" name="矩形 13"/>
          <p:cNvSpPr/>
          <p:nvPr/>
        </p:nvSpPr>
        <p:spPr>
          <a:xfrm>
            <a:off x="4705927" y="6164330"/>
            <a:ext cx="3283527" cy="646331"/>
          </a:xfrm>
          <a:prstGeom prst="rect">
            <a:avLst/>
          </a:prstGeom>
        </p:spPr>
        <p:txBody>
          <a:bodyPr wrap="square">
            <a:spAutoFit/>
          </a:bodyPr>
          <a:lstStyle/>
          <a:p>
            <a:r>
              <a:rPr lang="en-US" altLang="zh-TW" dirty="0"/>
              <a:t>https://www.pragnakalp.com/demos/BERT-NLP-QnA-Demo/</a:t>
            </a:r>
            <a:endParaRPr lang="zh-TW" altLang="en-US" dirty="0"/>
          </a:p>
        </p:txBody>
      </p:sp>
      <p:sp>
        <p:nvSpPr>
          <p:cNvPr id="15" name="矩形 14"/>
          <p:cNvSpPr/>
          <p:nvPr/>
        </p:nvSpPr>
        <p:spPr>
          <a:xfrm>
            <a:off x="185512" y="4956864"/>
            <a:ext cx="3260436" cy="276999"/>
          </a:xfrm>
          <a:prstGeom prst="rect">
            <a:avLst/>
          </a:prstGeom>
        </p:spPr>
        <p:txBody>
          <a:bodyPr wrap="square">
            <a:spAutoFit/>
          </a:bodyPr>
          <a:lstStyle/>
          <a:p>
            <a:r>
              <a:rPr lang="en-US" altLang="zh-TW" sz="1200" dirty="0"/>
              <a:t>https://github.com/l11x0m7/book-of-qna-code</a:t>
            </a:r>
            <a:endParaRPr lang="zh-TW" altLang="en-US" sz="1200" dirty="0"/>
          </a:p>
        </p:txBody>
      </p:sp>
    </p:spTree>
    <p:extLst>
      <p:ext uri="{BB962C8B-B14F-4D97-AF65-F5344CB8AC3E}">
        <p14:creationId xmlns:p14="http://schemas.microsoft.com/office/powerpoint/2010/main" val="7010128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689852" y="1501489"/>
            <a:ext cx="6248401" cy="1200329"/>
          </a:xfrm>
          <a:prstGeom prst="rect">
            <a:avLst/>
          </a:prstGeom>
        </p:spPr>
        <p:txBody>
          <a:bodyPr wrap="square">
            <a:spAutoFit/>
          </a:bodyPr>
          <a:lstStyle/>
          <a:p>
            <a:r>
              <a:rPr lang="zh-TW" altLang="en-US" dirty="0" smtClean="0"/>
              <a:t>面向文本分類的通用語言模型微調</a:t>
            </a:r>
          </a:p>
          <a:p>
            <a:r>
              <a:rPr lang="en-US" altLang="zh-TW" dirty="0" smtClean="0"/>
              <a:t>Universal Language Model Fine-tuning for Text Classification</a:t>
            </a:r>
          </a:p>
          <a:p>
            <a:r>
              <a:rPr lang="en-US" altLang="zh-TW" dirty="0" smtClean="0"/>
              <a:t>Jeremy Howard &amp; Sebastian Ruder</a:t>
            </a:r>
          </a:p>
          <a:p>
            <a:r>
              <a:rPr lang="en-US" altLang="zh-TW" dirty="0" smtClean="0"/>
              <a:t>https</a:t>
            </a:r>
            <a:r>
              <a:rPr lang="en-US" altLang="zh-TW" dirty="0"/>
              <a:t>://</a:t>
            </a:r>
            <a:r>
              <a:rPr lang="en-US" altLang="zh-TW" dirty="0" smtClean="0"/>
              <a:t>arxiv.org/abs/1801.06146</a:t>
            </a:r>
            <a:endParaRPr lang="en-US" altLang="zh-TW" dirty="0"/>
          </a:p>
        </p:txBody>
      </p:sp>
      <p:sp>
        <p:nvSpPr>
          <p:cNvPr id="3" name="矩形 2"/>
          <p:cNvSpPr/>
          <p:nvPr/>
        </p:nvSpPr>
        <p:spPr>
          <a:xfrm>
            <a:off x="374072" y="3531353"/>
            <a:ext cx="8418946" cy="3139321"/>
          </a:xfrm>
          <a:prstGeom prst="rect">
            <a:avLst/>
          </a:prstGeom>
        </p:spPr>
        <p:txBody>
          <a:bodyPr wrap="square">
            <a:spAutoFit/>
          </a:bodyPr>
          <a:lstStyle/>
          <a:p>
            <a:r>
              <a:rPr lang="en-US" altLang="zh-TW" dirty="0" smtClean="0"/>
              <a:t>Inductive transfer learning has greatly impacted computer vision, but existing approaches in NLP still require task-specific modifications and training from scratch. </a:t>
            </a:r>
          </a:p>
          <a:p>
            <a:endParaRPr lang="en-US" altLang="zh-TW" dirty="0"/>
          </a:p>
          <a:p>
            <a:r>
              <a:rPr lang="en-US" altLang="zh-TW" dirty="0" smtClean="0"/>
              <a:t>We propose </a:t>
            </a:r>
            <a:r>
              <a:rPr lang="en-US" altLang="zh-TW" b="1" dirty="0" smtClean="0">
                <a:solidFill>
                  <a:srgbClr val="FF0000"/>
                </a:solidFill>
                <a:effectLst>
                  <a:outerShdw blurRad="38100" dist="38100" dir="2700000" algn="tl">
                    <a:srgbClr val="000000">
                      <a:alpha val="43137"/>
                    </a:srgbClr>
                  </a:outerShdw>
                </a:effectLst>
              </a:rPr>
              <a:t>Universal Language Model Fine-tuning (</a:t>
            </a:r>
            <a:r>
              <a:rPr lang="en-US" altLang="zh-TW" b="1" dirty="0" err="1" smtClean="0">
                <a:solidFill>
                  <a:srgbClr val="FF0000"/>
                </a:solidFill>
                <a:effectLst>
                  <a:outerShdw blurRad="38100" dist="38100" dir="2700000" algn="tl">
                    <a:srgbClr val="000000">
                      <a:alpha val="43137"/>
                    </a:srgbClr>
                  </a:outerShdw>
                </a:effectLst>
              </a:rPr>
              <a:t>ULMFiT</a:t>
            </a:r>
            <a:r>
              <a:rPr lang="en-US" altLang="zh-TW" b="1" dirty="0" smtClean="0">
                <a:solidFill>
                  <a:srgbClr val="FF0000"/>
                </a:solidFill>
                <a:effectLst>
                  <a:outerShdw blurRad="38100" dist="38100" dir="2700000" algn="tl">
                    <a:srgbClr val="000000">
                      <a:alpha val="43137"/>
                    </a:srgbClr>
                  </a:outerShdw>
                </a:effectLst>
              </a:rPr>
              <a:t>), </a:t>
            </a:r>
            <a:r>
              <a:rPr lang="en-US" altLang="zh-TW" dirty="0" smtClean="0"/>
              <a:t>an effective transfer learning method that can be applied to any task in NLP, and introduce techniques that are key for fine-tuning a language model. </a:t>
            </a:r>
          </a:p>
          <a:p>
            <a:endParaRPr lang="en-US" altLang="zh-TW" dirty="0"/>
          </a:p>
          <a:p>
            <a:r>
              <a:rPr lang="en-US" altLang="zh-TW" dirty="0" smtClean="0"/>
              <a:t>Our method significantly outperforms the state-of-the-art on six text classification tasks, reducing the error by 18-24% on the majority of datasets. Furthermore, with only 100 labeled examples, it matches the performance of training from scratch on 100x more data. </a:t>
            </a:r>
            <a:r>
              <a:rPr lang="en-US" altLang="zh-TW" b="1" dirty="0" smtClean="0"/>
              <a:t>We open-source our </a:t>
            </a:r>
            <a:r>
              <a:rPr lang="en-US" altLang="zh-TW" b="1" dirty="0" err="1" smtClean="0"/>
              <a:t>pretrained</a:t>
            </a:r>
            <a:r>
              <a:rPr lang="en-US" altLang="zh-TW" b="1" dirty="0" smtClean="0"/>
              <a:t> models and code.</a:t>
            </a:r>
            <a:endParaRPr lang="zh-TW" altLang="en-US" b="1" dirty="0"/>
          </a:p>
        </p:txBody>
      </p:sp>
      <p:sp>
        <p:nvSpPr>
          <p:cNvPr id="4" name="矩形 3"/>
          <p:cNvSpPr/>
          <p:nvPr/>
        </p:nvSpPr>
        <p:spPr>
          <a:xfrm>
            <a:off x="285199" y="2993490"/>
            <a:ext cx="8406219" cy="369332"/>
          </a:xfrm>
          <a:prstGeom prst="rect">
            <a:avLst/>
          </a:prstGeom>
        </p:spPr>
        <p:txBody>
          <a:bodyPr wrap="square">
            <a:spAutoFit/>
          </a:bodyPr>
          <a:lstStyle/>
          <a:p>
            <a:r>
              <a:rPr lang="en-US" altLang="zh-TW" dirty="0"/>
              <a:t>https://medium.com/mlreview/understanding-building-blocks-of-ulmfit-818d3775325b</a:t>
            </a:r>
            <a:endParaRPr lang="zh-TW" altLang="en-US" dirty="0"/>
          </a:p>
        </p:txBody>
      </p:sp>
      <p:sp>
        <p:nvSpPr>
          <p:cNvPr id="5" name="矩形 4"/>
          <p:cNvSpPr/>
          <p:nvPr/>
        </p:nvSpPr>
        <p:spPr>
          <a:xfrm>
            <a:off x="285199" y="2701818"/>
            <a:ext cx="3733458" cy="369332"/>
          </a:xfrm>
          <a:prstGeom prst="rect">
            <a:avLst/>
          </a:prstGeom>
        </p:spPr>
        <p:txBody>
          <a:bodyPr wrap="none">
            <a:spAutoFit/>
          </a:bodyPr>
          <a:lstStyle/>
          <a:p>
            <a:r>
              <a:rPr lang="en-US" altLang="zh-TW" dirty="0"/>
              <a:t>https://kknews.cc/code/6qqggj3.html</a:t>
            </a:r>
            <a:endParaRPr lang="zh-TW" altLang="en-US" dirty="0"/>
          </a:p>
        </p:txBody>
      </p:sp>
      <p:sp>
        <p:nvSpPr>
          <p:cNvPr id="6" name="標題 1"/>
          <p:cNvSpPr txBox="1">
            <a:spLocks/>
          </p:cNvSpPr>
          <p:nvPr/>
        </p:nvSpPr>
        <p:spPr>
          <a:xfrm>
            <a:off x="0" y="280861"/>
            <a:ext cx="9144000" cy="967831"/>
          </a:xfrm>
          <a:prstGeom prst="rect">
            <a:avLst/>
          </a:prstGeom>
          <a:solidFill>
            <a:srgbClr val="0070C0"/>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TW" sz="6000" dirty="0" smtClean="0">
                <a:solidFill>
                  <a:schemeClr val="bg1"/>
                </a:solidFill>
              </a:rPr>
              <a:t>NLP</a:t>
            </a:r>
            <a:r>
              <a:rPr lang="zh-TW" altLang="en-US" sz="6000" dirty="0" smtClean="0">
                <a:solidFill>
                  <a:schemeClr val="bg1"/>
                </a:solidFill>
              </a:rPr>
              <a:t>    </a:t>
            </a:r>
            <a:r>
              <a:rPr lang="en-US" altLang="zh-TW" sz="3200" dirty="0" smtClean="0">
                <a:solidFill>
                  <a:schemeClr val="bg1"/>
                </a:solidFill>
              </a:rPr>
              <a:t>Transfer Learning   </a:t>
            </a:r>
            <a:r>
              <a:rPr lang="zh-TW" altLang="en-US" dirty="0" smtClean="0">
                <a:solidFill>
                  <a:schemeClr val="bg1"/>
                </a:solidFill>
              </a:rPr>
              <a:t>遷移學習</a:t>
            </a:r>
            <a:endParaRPr lang="zh-TW" altLang="en-US" dirty="0">
              <a:solidFill>
                <a:schemeClr val="bg1"/>
              </a:solidFill>
            </a:endParaRPr>
          </a:p>
        </p:txBody>
      </p:sp>
    </p:spTree>
    <p:extLst>
      <p:ext uri="{BB962C8B-B14F-4D97-AF65-F5344CB8AC3E}">
        <p14:creationId xmlns:p14="http://schemas.microsoft.com/office/powerpoint/2010/main" val="415581734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內容版面配置區 3"/>
          <p:cNvPicPr>
            <a:picLocks noGrp="1" noChangeAspect="1"/>
          </p:cNvPicPr>
          <p:nvPr>
            <p:ph idx="1"/>
          </p:nvPr>
        </p:nvPicPr>
        <p:blipFill>
          <a:blip r:embed="rId2"/>
          <a:stretch>
            <a:fillRect/>
          </a:stretch>
        </p:blipFill>
        <p:spPr>
          <a:xfrm>
            <a:off x="412511" y="1690689"/>
            <a:ext cx="8318978" cy="4705422"/>
          </a:xfrm>
          <a:prstGeom prst="rect">
            <a:avLst/>
          </a:prstGeom>
        </p:spPr>
      </p:pic>
    </p:spTree>
    <p:extLst>
      <p:ext uri="{BB962C8B-B14F-4D97-AF65-F5344CB8AC3E}">
        <p14:creationId xmlns:p14="http://schemas.microsoft.com/office/powerpoint/2010/main" val="407784562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標題 1"/>
          <p:cNvSpPr txBox="1">
            <a:spLocks/>
          </p:cNvSpPr>
          <p:nvPr/>
        </p:nvSpPr>
        <p:spPr>
          <a:xfrm>
            <a:off x="0" y="1777152"/>
            <a:ext cx="9144000" cy="967831"/>
          </a:xfrm>
          <a:prstGeom prst="rect">
            <a:avLst/>
          </a:prstGeom>
          <a:solidFill>
            <a:srgbClr val="0070C0"/>
          </a:solidFill>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TW" altLang="en-US" sz="6000" dirty="0" smtClean="0">
                <a:solidFill>
                  <a:schemeClr val="bg1"/>
                </a:solidFill>
              </a:rPr>
              <a:t>機器翻譯    </a:t>
            </a:r>
            <a:r>
              <a:rPr lang="en-US" altLang="zh-TW" sz="4000" dirty="0" smtClean="0">
                <a:solidFill>
                  <a:schemeClr val="bg1"/>
                </a:solidFill>
              </a:rPr>
              <a:t>Machine Translation</a:t>
            </a:r>
            <a:endParaRPr lang="zh-TW" altLang="en-US" sz="4000" dirty="0">
              <a:solidFill>
                <a:schemeClr val="bg1"/>
              </a:solidFill>
            </a:endParaRPr>
          </a:p>
        </p:txBody>
      </p:sp>
      <p:sp>
        <p:nvSpPr>
          <p:cNvPr id="2" name="矩形 1"/>
          <p:cNvSpPr/>
          <p:nvPr/>
        </p:nvSpPr>
        <p:spPr>
          <a:xfrm>
            <a:off x="889129" y="3818706"/>
            <a:ext cx="2907719" cy="523220"/>
          </a:xfrm>
          <a:prstGeom prst="rect">
            <a:avLst/>
          </a:prstGeom>
        </p:spPr>
        <p:txBody>
          <a:bodyPr wrap="none">
            <a:spAutoFit/>
          </a:bodyPr>
          <a:lstStyle/>
          <a:p>
            <a:r>
              <a:rPr lang="en-US" altLang="zh-TW" sz="2800" dirty="0"/>
              <a:t>Transformer(2017)</a:t>
            </a:r>
            <a:endParaRPr lang="zh-TW" altLang="en-US" sz="2800" dirty="0"/>
          </a:p>
        </p:txBody>
      </p:sp>
      <p:sp>
        <p:nvSpPr>
          <p:cNvPr id="4" name="矩形 3"/>
          <p:cNvSpPr/>
          <p:nvPr/>
        </p:nvSpPr>
        <p:spPr>
          <a:xfrm>
            <a:off x="3036584" y="4495860"/>
            <a:ext cx="2110642" cy="584775"/>
          </a:xfrm>
          <a:prstGeom prst="rect">
            <a:avLst/>
          </a:prstGeom>
        </p:spPr>
        <p:txBody>
          <a:bodyPr wrap="none">
            <a:spAutoFit/>
          </a:bodyPr>
          <a:lstStyle/>
          <a:p>
            <a:r>
              <a:rPr lang="en-US" altLang="zh-TW" sz="3200" dirty="0" smtClean="0"/>
              <a:t>BERT(2018)</a:t>
            </a:r>
            <a:endParaRPr lang="zh-TW" altLang="en-US" sz="3200" dirty="0"/>
          </a:p>
        </p:txBody>
      </p:sp>
      <p:sp>
        <p:nvSpPr>
          <p:cNvPr id="3" name="矩形 2"/>
          <p:cNvSpPr/>
          <p:nvPr/>
        </p:nvSpPr>
        <p:spPr>
          <a:xfrm>
            <a:off x="364836" y="6015813"/>
            <a:ext cx="5176981" cy="646331"/>
          </a:xfrm>
          <a:prstGeom prst="rect">
            <a:avLst/>
          </a:prstGeom>
        </p:spPr>
        <p:txBody>
          <a:bodyPr wrap="square">
            <a:spAutoFit/>
          </a:bodyPr>
          <a:lstStyle/>
          <a:p>
            <a:r>
              <a:rPr lang="en-US" altLang="zh-TW" dirty="0"/>
              <a:t>ELMO, BERT, </a:t>
            </a:r>
            <a:r>
              <a:rPr lang="en-US" altLang="zh-TW" dirty="0" smtClean="0"/>
              <a:t>GPT</a:t>
            </a:r>
          </a:p>
          <a:p>
            <a:r>
              <a:rPr lang="en-US" altLang="zh-TW" dirty="0" smtClean="0"/>
              <a:t>https</a:t>
            </a:r>
            <a:r>
              <a:rPr lang="en-US" altLang="zh-TW" dirty="0"/>
              <a:t>://www.youtube.com/watch?v=UYPa347-DdE</a:t>
            </a:r>
            <a:endParaRPr lang="zh-TW" altLang="en-US" dirty="0"/>
          </a:p>
        </p:txBody>
      </p:sp>
      <p:sp>
        <p:nvSpPr>
          <p:cNvPr id="5" name="矩形 4"/>
          <p:cNvSpPr/>
          <p:nvPr/>
        </p:nvSpPr>
        <p:spPr>
          <a:xfrm>
            <a:off x="5541817" y="5080635"/>
            <a:ext cx="3030188" cy="769441"/>
          </a:xfrm>
          <a:prstGeom prst="rect">
            <a:avLst/>
          </a:prstGeom>
        </p:spPr>
        <p:txBody>
          <a:bodyPr wrap="none">
            <a:spAutoFit/>
          </a:bodyPr>
          <a:lstStyle/>
          <a:p>
            <a:r>
              <a:rPr lang="en-US" altLang="zh-TW" sz="4400" dirty="0" err="1" smtClean="0"/>
              <a:t>XLNet</a:t>
            </a:r>
            <a:r>
              <a:rPr lang="en-US" altLang="zh-TW" sz="4400" dirty="0" smtClean="0"/>
              <a:t>(2019)</a:t>
            </a:r>
            <a:endParaRPr lang="zh-TW" altLang="en-US" sz="4400" dirty="0"/>
          </a:p>
        </p:txBody>
      </p:sp>
    </p:spTree>
    <p:extLst>
      <p:ext uri="{BB962C8B-B14F-4D97-AF65-F5344CB8AC3E}">
        <p14:creationId xmlns:p14="http://schemas.microsoft.com/office/powerpoint/2010/main" val="198393941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637887" y="780763"/>
            <a:ext cx="7886700" cy="1325563"/>
          </a:xfrm>
        </p:spPr>
        <p:txBody>
          <a:bodyPr/>
          <a:lstStyle/>
          <a:p>
            <a:r>
              <a:rPr lang="en-US" altLang="zh-TW" dirty="0" smtClean="0"/>
              <a:t>Seq2Seq(2014)</a:t>
            </a:r>
            <a:endParaRPr lang="zh-TW" altLang="en-US" dirty="0"/>
          </a:p>
        </p:txBody>
      </p:sp>
      <p:pic>
        <p:nvPicPr>
          <p:cNvPr id="4" name="內容版面配置區 3"/>
          <p:cNvPicPr>
            <a:picLocks noGrp="1" noChangeAspect="1"/>
          </p:cNvPicPr>
          <p:nvPr>
            <p:ph idx="1"/>
          </p:nvPr>
        </p:nvPicPr>
        <p:blipFill>
          <a:blip r:embed="rId2"/>
          <a:stretch>
            <a:fillRect/>
          </a:stretch>
        </p:blipFill>
        <p:spPr>
          <a:xfrm>
            <a:off x="711778" y="2491493"/>
            <a:ext cx="7886700" cy="2613202"/>
          </a:xfrm>
          <a:prstGeom prst="rect">
            <a:avLst/>
          </a:prstGeom>
        </p:spPr>
      </p:pic>
    </p:spTree>
    <p:extLst>
      <p:ext uri="{BB962C8B-B14F-4D97-AF65-F5344CB8AC3E}">
        <p14:creationId xmlns:p14="http://schemas.microsoft.com/office/powerpoint/2010/main" val="95277300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r>
              <a:rPr lang="en-US" altLang="zh-TW" dirty="0"/>
              <a:t>Sequence to Sequence </a:t>
            </a:r>
            <a:r>
              <a:rPr lang="zh-TW" altLang="en-US" dirty="0"/>
              <a:t>是由 </a:t>
            </a:r>
            <a:r>
              <a:rPr lang="en-US" altLang="zh-TW" dirty="0"/>
              <a:t>Encoder </a:t>
            </a:r>
            <a:r>
              <a:rPr lang="zh-TW" altLang="en-US" dirty="0"/>
              <a:t>與 </a:t>
            </a:r>
            <a:r>
              <a:rPr lang="en-US" altLang="zh-TW" dirty="0"/>
              <a:t>Decoder </a:t>
            </a:r>
            <a:r>
              <a:rPr lang="zh-TW" altLang="en-US" dirty="0"/>
              <a:t>兩個 </a:t>
            </a:r>
            <a:r>
              <a:rPr lang="en-US" altLang="zh-TW" dirty="0"/>
              <a:t>RNN </a:t>
            </a:r>
            <a:r>
              <a:rPr lang="zh-TW" altLang="en-US" dirty="0"/>
              <a:t>構成</a:t>
            </a:r>
          </a:p>
        </p:txBody>
      </p:sp>
      <p:pic>
        <p:nvPicPr>
          <p:cNvPr id="4" name="內容版面配置區 3"/>
          <p:cNvPicPr>
            <a:picLocks noGrp="1" noChangeAspect="1"/>
          </p:cNvPicPr>
          <p:nvPr>
            <p:ph idx="1"/>
          </p:nvPr>
        </p:nvPicPr>
        <p:blipFill>
          <a:blip r:embed="rId2"/>
          <a:stretch>
            <a:fillRect/>
          </a:stretch>
        </p:blipFill>
        <p:spPr>
          <a:xfrm>
            <a:off x="342323" y="1690689"/>
            <a:ext cx="7886700" cy="2373473"/>
          </a:xfrm>
          <a:prstGeom prst="rect">
            <a:avLst/>
          </a:prstGeom>
        </p:spPr>
      </p:pic>
      <p:sp>
        <p:nvSpPr>
          <p:cNvPr id="5" name="矩形 4"/>
          <p:cNvSpPr/>
          <p:nvPr/>
        </p:nvSpPr>
        <p:spPr>
          <a:xfrm>
            <a:off x="512618" y="4189396"/>
            <a:ext cx="7827818" cy="1200329"/>
          </a:xfrm>
          <a:prstGeom prst="rect">
            <a:avLst/>
          </a:prstGeom>
        </p:spPr>
        <p:txBody>
          <a:bodyPr wrap="square">
            <a:spAutoFit/>
          </a:bodyPr>
          <a:lstStyle/>
          <a:p>
            <a:r>
              <a:rPr lang="zh-TW" altLang="en-US" sz="2400" dirty="0" smtClean="0"/>
              <a:t>運作原理</a:t>
            </a:r>
            <a:r>
              <a:rPr lang="en-US" altLang="zh-TW" sz="2400" dirty="0" smtClean="0"/>
              <a:t>:</a:t>
            </a:r>
            <a:r>
              <a:rPr lang="zh-TW" altLang="en-US" sz="2400" dirty="0" smtClean="0"/>
              <a:t>當看到</a:t>
            </a:r>
            <a:r>
              <a:rPr lang="zh-TW" altLang="en-US" sz="2400" dirty="0"/>
              <a:t>一段話時，會先將這句話理解吸收，再根據我們理解的內容說出回覆，</a:t>
            </a:r>
            <a:r>
              <a:rPr lang="en-US" altLang="zh-TW" sz="2400" dirty="0"/>
              <a:t>Sequence to Sequence </a:t>
            </a:r>
            <a:r>
              <a:rPr lang="zh-TW" altLang="en-US" sz="2400" dirty="0"/>
              <a:t>就是在模擬這個過程。</a:t>
            </a:r>
          </a:p>
        </p:txBody>
      </p:sp>
      <p:sp>
        <p:nvSpPr>
          <p:cNvPr id="6" name="矩形 5"/>
          <p:cNvSpPr/>
          <p:nvPr/>
        </p:nvSpPr>
        <p:spPr>
          <a:xfrm>
            <a:off x="628650" y="5748234"/>
            <a:ext cx="7416223" cy="646331"/>
          </a:xfrm>
          <a:prstGeom prst="rect">
            <a:avLst/>
          </a:prstGeom>
        </p:spPr>
        <p:txBody>
          <a:bodyPr wrap="square">
            <a:spAutoFit/>
          </a:bodyPr>
          <a:lstStyle/>
          <a:p>
            <a:r>
              <a:rPr lang="en-US" altLang="zh-TW" dirty="0"/>
              <a:t>https://zake7749.github.io/2017/09/28/Sequence-to-Sequence-tutorial/#Sequence_to_Sequence</a:t>
            </a:r>
            <a:endParaRPr lang="zh-TW" altLang="en-US" dirty="0"/>
          </a:p>
        </p:txBody>
      </p:sp>
    </p:spTree>
    <p:extLst>
      <p:ext uri="{BB962C8B-B14F-4D97-AF65-F5344CB8AC3E}">
        <p14:creationId xmlns:p14="http://schemas.microsoft.com/office/powerpoint/2010/main" val="80515758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120650" y="189636"/>
            <a:ext cx="7886700" cy="761710"/>
          </a:xfrm>
        </p:spPr>
        <p:txBody>
          <a:bodyPr/>
          <a:lstStyle/>
          <a:p>
            <a:r>
              <a:rPr lang="en-US" altLang="zh-TW" dirty="0" smtClean="0"/>
              <a:t>Google Transformer(2017)</a:t>
            </a:r>
            <a:endParaRPr lang="zh-TW" altLang="en-US" dirty="0"/>
          </a:p>
        </p:txBody>
      </p:sp>
      <p:sp>
        <p:nvSpPr>
          <p:cNvPr id="3" name="內容版面配置區 2"/>
          <p:cNvSpPr>
            <a:spLocks noGrp="1"/>
          </p:cNvSpPr>
          <p:nvPr>
            <p:ph idx="1"/>
          </p:nvPr>
        </p:nvSpPr>
        <p:spPr>
          <a:xfrm>
            <a:off x="443345" y="2125807"/>
            <a:ext cx="8072005" cy="4732193"/>
          </a:xfrm>
        </p:spPr>
        <p:txBody>
          <a:bodyPr>
            <a:normAutofit fontScale="70000" lnSpcReduction="20000"/>
          </a:bodyPr>
          <a:lstStyle/>
          <a:p>
            <a:pPr marL="0" indent="0">
              <a:buNone/>
            </a:pPr>
            <a:r>
              <a:rPr lang="en-US" altLang="zh-TW" dirty="0"/>
              <a:t>The dominant sequence transduction models are based on complex recurrent or convolutional neural networks in an </a:t>
            </a:r>
            <a:r>
              <a:rPr lang="en-US" altLang="zh-TW" b="1" dirty="0">
                <a:solidFill>
                  <a:srgbClr val="FF0000"/>
                </a:solidFill>
                <a:effectLst>
                  <a:outerShdw blurRad="38100" dist="38100" dir="2700000" algn="tl">
                    <a:srgbClr val="000000">
                      <a:alpha val="43137"/>
                    </a:srgbClr>
                  </a:outerShdw>
                </a:effectLst>
              </a:rPr>
              <a:t>encoder-decoder configuration</a:t>
            </a:r>
            <a:r>
              <a:rPr lang="en-US" altLang="zh-TW" dirty="0"/>
              <a:t>. The best performing models also connect the encoder and decoder through an </a:t>
            </a:r>
            <a:r>
              <a:rPr lang="en-US" altLang="zh-TW" b="1" dirty="0">
                <a:solidFill>
                  <a:srgbClr val="FF0000"/>
                </a:solidFill>
                <a:effectLst>
                  <a:outerShdw blurRad="38100" dist="38100" dir="2700000" algn="tl">
                    <a:srgbClr val="000000">
                      <a:alpha val="43137"/>
                    </a:srgbClr>
                  </a:outerShdw>
                </a:effectLst>
              </a:rPr>
              <a:t>attention mechanism</a:t>
            </a:r>
            <a:r>
              <a:rPr lang="en-US" altLang="zh-TW" dirty="0"/>
              <a:t>. </a:t>
            </a:r>
            <a:endParaRPr lang="en-US" altLang="zh-TW" dirty="0" smtClean="0"/>
          </a:p>
          <a:p>
            <a:pPr marL="0" indent="0">
              <a:buNone/>
            </a:pPr>
            <a:endParaRPr lang="en-US" altLang="zh-TW" dirty="0"/>
          </a:p>
          <a:p>
            <a:pPr marL="0" indent="0">
              <a:buNone/>
            </a:pPr>
            <a:r>
              <a:rPr lang="en-US" altLang="zh-TW" dirty="0" smtClean="0"/>
              <a:t>We </a:t>
            </a:r>
            <a:r>
              <a:rPr lang="en-US" altLang="zh-TW" dirty="0"/>
              <a:t>propose a new simple network architecture, </a:t>
            </a:r>
            <a:r>
              <a:rPr lang="en-US" altLang="zh-TW" b="1" dirty="0">
                <a:solidFill>
                  <a:srgbClr val="FF0000"/>
                </a:solidFill>
                <a:effectLst>
                  <a:outerShdw blurRad="38100" dist="38100" dir="2700000" algn="tl">
                    <a:srgbClr val="000000">
                      <a:alpha val="43137"/>
                    </a:srgbClr>
                  </a:outerShdw>
                </a:effectLst>
              </a:rPr>
              <a:t>the Transformer</a:t>
            </a:r>
            <a:r>
              <a:rPr lang="en-US" altLang="zh-TW" dirty="0"/>
              <a:t>, based solely on attention mechanisms, dispensing with recurrence and convolutions entirely. </a:t>
            </a:r>
            <a:endParaRPr lang="en-US" altLang="zh-TW" dirty="0" smtClean="0"/>
          </a:p>
          <a:p>
            <a:pPr marL="0" indent="0">
              <a:buNone/>
            </a:pPr>
            <a:r>
              <a:rPr lang="en-US" altLang="zh-TW" dirty="0" smtClean="0"/>
              <a:t>Experiments </a:t>
            </a:r>
            <a:r>
              <a:rPr lang="en-US" altLang="zh-TW" dirty="0"/>
              <a:t>on two machine translation tasks show these models to be superior in quality while being more parallelizable and requiring significantly less time to train. Our model achieves 28.4 BLEU on the WMT 2014 English-to-German translation task, improving over the existing best results, including ensembles by over 2 BLEU. On the WMT 2014 English-to-French translation task, our model establishes a new single-model state-of-the-art BLEU score of 41.8 after training for 3.5 days on eight GPUs, a small fraction of the training costs of the best models from the literature. We show that the Transformer generalizes well to other tasks by applying it successfully to English constituency parsing both with large and limited training data.</a:t>
            </a:r>
            <a:endParaRPr lang="zh-TW" altLang="en-US" dirty="0"/>
          </a:p>
        </p:txBody>
      </p:sp>
      <p:sp>
        <p:nvSpPr>
          <p:cNvPr id="4" name="矩形 3"/>
          <p:cNvSpPr/>
          <p:nvPr/>
        </p:nvSpPr>
        <p:spPr>
          <a:xfrm>
            <a:off x="217054" y="855331"/>
            <a:ext cx="8723746" cy="1200329"/>
          </a:xfrm>
          <a:prstGeom prst="rect">
            <a:avLst/>
          </a:prstGeom>
        </p:spPr>
        <p:txBody>
          <a:bodyPr wrap="square">
            <a:spAutoFit/>
          </a:bodyPr>
          <a:lstStyle/>
          <a:p>
            <a:r>
              <a:rPr lang="en-US" altLang="zh-TW" dirty="0"/>
              <a:t>Attention Is All You Need</a:t>
            </a:r>
          </a:p>
          <a:p>
            <a:r>
              <a:rPr lang="en-US" altLang="zh-TW" dirty="0"/>
              <a:t>Ashish </a:t>
            </a:r>
            <a:r>
              <a:rPr lang="en-US" altLang="zh-TW" dirty="0" err="1"/>
              <a:t>Vaswani</a:t>
            </a:r>
            <a:r>
              <a:rPr lang="en-US" altLang="zh-TW" dirty="0"/>
              <a:t>, Noam </a:t>
            </a:r>
            <a:r>
              <a:rPr lang="en-US" altLang="zh-TW" dirty="0" err="1"/>
              <a:t>Shazeer</a:t>
            </a:r>
            <a:r>
              <a:rPr lang="en-US" altLang="zh-TW" dirty="0"/>
              <a:t>, </a:t>
            </a:r>
            <a:r>
              <a:rPr lang="en-US" altLang="zh-TW" dirty="0" err="1"/>
              <a:t>Niki</a:t>
            </a:r>
            <a:r>
              <a:rPr lang="en-US" altLang="zh-TW" dirty="0"/>
              <a:t> </a:t>
            </a:r>
            <a:r>
              <a:rPr lang="en-US" altLang="zh-TW" dirty="0" err="1"/>
              <a:t>Parmar</a:t>
            </a:r>
            <a:r>
              <a:rPr lang="en-US" altLang="zh-TW" dirty="0"/>
              <a:t>, </a:t>
            </a:r>
            <a:r>
              <a:rPr lang="en-US" altLang="zh-TW" dirty="0" err="1"/>
              <a:t>Jakob</a:t>
            </a:r>
            <a:r>
              <a:rPr lang="en-US" altLang="zh-TW" dirty="0"/>
              <a:t> </a:t>
            </a:r>
            <a:r>
              <a:rPr lang="en-US" altLang="zh-TW" dirty="0" err="1"/>
              <a:t>Uszkoreit</a:t>
            </a:r>
            <a:r>
              <a:rPr lang="en-US" altLang="zh-TW" dirty="0"/>
              <a:t>, </a:t>
            </a:r>
            <a:r>
              <a:rPr lang="en-US" altLang="zh-TW" dirty="0" err="1"/>
              <a:t>Llion</a:t>
            </a:r>
            <a:r>
              <a:rPr lang="en-US" altLang="zh-TW" dirty="0"/>
              <a:t> Jones, Aidan N. Gomez, Lukasz Kaiser, </a:t>
            </a:r>
            <a:r>
              <a:rPr lang="en-US" altLang="zh-TW" dirty="0" err="1"/>
              <a:t>Illia</a:t>
            </a:r>
            <a:r>
              <a:rPr lang="en-US" altLang="zh-TW" dirty="0"/>
              <a:t> </a:t>
            </a:r>
            <a:r>
              <a:rPr lang="en-US" altLang="zh-TW" dirty="0" err="1"/>
              <a:t>Polosukhin</a:t>
            </a:r>
            <a:endParaRPr lang="en-US" altLang="zh-TW" dirty="0"/>
          </a:p>
          <a:p>
            <a:r>
              <a:rPr lang="en-US" altLang="zh-TW" dirty="0"/>
              <a:t>(Submitted on 12 Jun 2017 (v1), last revised 6 Dec 2017 (this version, v5))</a:t>
            </a:r>
            <a:endParaRPr lang="zh-TW" altLang="en-US" dirty="0"/>
          </a:p>
        </p:txBody>
      </p:sp>
    </p:spTree>
    <p:extLst>
      <p:ext uri="{BB962C8B-B14F-4D97-AF65-F5344CB8AC3E}">
        <p14:creationId xmlns:p14="http://schemas.microsoft.com/office/powerpoint/2010/main" val="324490587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9144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6600" dirty="0" smtClean="0"/>
              <a:t>NLP</a:t>
            </a:r>
            <a:r>
              <a:rPr lang="zh-TW" altLang="en-US" sz="6600" dirty="0" smtClean="0"/>
              <a:t>學習資源</a:t>
            </a:r>
            <a:endParaRPr lang="en-US" altLang="zh-TW" sz="6600" dirty="0"/>
          </a:p>
        </p:txBody>
      </p:sp>
    </p:spTree>
    <p:extLst>
      <p:ext uri="{BB962C8B-B14F-4D97-AF65-F5344CB8AC3E}">
        <p14:creationId xmlns:p14="http://schemas.microsoft.com/office/powerpoint/2010/main" val="24908731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628650" y="365126"/>
            <a:ext cx="7886700" cy="662781"/>
          </a:xfrm>
        </p:spPr>
        <p:txBody>
          <a:bodyPr>
            <a:normAutofit/>
          </a:bodyPr>
          <a:lstStyle/>
          <a:p>
            <a:r>
              <a:rPr lang="en-US" altLang="zh-TW" sz="1400" dirty="0"/>
              <a:t>https://ocw.mit.edu/courses/mathematics/18-s096-topics-in-mathematics-with-applications-in-finance-fall-2013/video-lectures/lecture-8-time-series-analysis-i/</a:t>
            </a:r>
            <a:endParaRPr lang="zh-TW" altLang="en-US" sz="1400" dirty="0"/>
          </a:p>
        </p:txBody>
      </p:sp>
      <p:pic>
        <p:nvPicPr>
          <p:cNvPr id="6" name="內容版面配置區 5"/>
          <p:cNvPicPr>
            <a:picLocks noGrp="1" noChangeAspect="1"/>
          </p:cNvPicPr>
          <p:nvPr>
            <p:ph idx="1"/>
          </p:nvPr>
        </p:nvPicPr>
        <p:blipFill>
          <a:blip r:embed="rId2"/>
          <a:stretch>
            <a:fillRect/>
          </a:stretch>
        </p:blipFill>
        <p:spPr>
          <a:xfrm>
            <a:off x="1791855" y="1027907"/>
            <a:ext cx="6723495" cy="5813847"/>
          </a:xfrm>
          <a:prstGeom prst="rect">
            <a:avLst/>
          </a:prstGeom>
        </p:spPr>
      </p:pic>
    </p:spTree>
    <p:extLst>
      <p:ext uri="{BB962C8B-B14F-4D97-AF65-F5344CB8AC3E}">
        <p14:creationId xmlns:p14="http://schemas.microsoft.com/office/powerpoint/2010/main" val="328607457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295564" y="134217"/>
            <a:ext cx="7102764" cy="530801"/>
          </a:xfrm>
        </p:spPr>
        <p:txBody>
          <a:bodyPr>
            <a:normAutofit/>
          </a:bodyPr>
          <a:lstStyle/>
          <a:p>
            <a:r>
              <a:rPr lang="en-US" altLang="zh-TW" sz="3200" dirty="0"/>
              <a:t>https://github.com/graykode/nlp-tutorial</a:t>
            </a:r>
            <a:endParaRPr lang="zh-TW" altLang="en-US" sz="3200" dirty="0"/>
          </a:p>
        </p:txBody>
      </p:sp>
      <p:pic>
        <p:nvPicPr>
          <p:cNvPr id="6" name="內容版面配置區 5"/>
          <p:cNvPicPr>
            <a:picLocks noGrp="1" noChangeAspect="1"/>
          </p:cNvPicPr>
          <p:nvPr>
            <p:ph idx="1"/>
          </p:nvPr>
        </p:nvPicPr>
        <p:blipFill rotWithShape="1">
          <a:blip r:embed="rId2"/>
          <a:srcRect b="5046"/>
          <a:stretch/>
        </p:blipFill>
        <p:spPr>
          <a:xfrm>
            <a:off x="666436" y="798946"/>
            <a:ext cx="6878255" cy="6059054"/>
          </a:xfrm>
          <a:prstGeom prst="rect">
            <a:avLst/>
          </a:prstGeom>
        </p:spPr>
      </p:pic>
      <p:sp>
        <p:nvSpPr>
          <p:cNvPr id="7" name="爆炸 2 6"/>
          <p:cNvSpPr/>
          <p:nvPr/>
        </p:nvSpPr>
        <p:spPr>
          <a:xfrm>
            <a:off x="6659419" y="-89910"/>
            <a:ext cx="2373745" cy="2676092"/>
          </a:xfrm>
          <a:prstGeom prst="irregularSeal2">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5400" dirty="0">
                <a:solidFill>
                  <a:srgbClr val="FFFF00"/>
                </a:solidFill>
              </a:rPr>
              <a:t>讚</a:t>
            </a:r>
          </a:p>
        </p:txBody>
      </p:sp>
    </p:spTree>
    <p:extLst>
      <p:ext uri="{BB962C8B-B14F-4D97-AF65-F5344CB8AC3E}">
        <p14:creationId xmlns:p14="http://schemas.microsoft.com/office/powerpoint/2010/main" val="419880270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542587" y="406400"/>
            <a:ext cx="7886700" cy="573089"/>
          </a:xfrm>
        </p:spPr>
        <p:txBody>
          <a:bodyPr>
            <a:normAutofit/>
          </a:bodyPr>
          <a:lstStyle/>
          <a:p>
            <a:r>
              <a:rPr lang="en-US" altLang="zh-TW" sz="2800" dirty="0"/>
              <a:t>http://web.stanford.edu/class/cs224u/index.html</a:t>
            </a:r>
            <a:endParaRPr lang="zh-TW" altLang="en-US" sz="2800" dirty="0"/>
          </a:p>
        </p:txBody>
      </p:sp>
      <p:pic>
        <p:nvPicPr>
          <p:cNvPr id="6" name="內容版面配置區 5"/>
          <p:cNvPicPr>
            <a:picLocks noGrp="1" noChangeAspect="1"/>
          </p:cNvPicPr>
          <p:nvPr>
            <p:ph idx="1"/>
          </p:nvPr>
        </p:nvPicPr>
        <p:blipFill>
          <a:blip r:embed="rId2"/>
          <a:stretch>
            <a:fillRect/>
          </a:stretch>
        </p:blipFill>
        <p:spPr>
          <a:xfrm>
            <a:off x="542587" y="2586182"/>
            <a:ext cx="8346741" cy="3510501"/>
          </a:xfrm>
          <a:prstGeom prst="rect">
            <a:avLst/>
          </a:prstGeom>
        </p:spPr>
      </p:pic>
      <p:sp>
        <p:nvSpPr>
          <p:cNvPr id="7" name="矩形 6"/>
          <p:cNvSpPr/>
          <p:nvPr/>
        </p:nvSpPr>
        <p:spPr>
          <a:xfrm>
            <a:off x="542587" y="997525"/>
            <a:ext cx="3579826" cy="369332"/>
          </a:xfrm>
          <a:prstGeom prst="rect">
            <a:avLst/>
          </a:prstGeom>
        </p:spPr>
        <p:txBody>
          <a:bodyPr wrap="none">
            <a:spAutoFit/>
          </a:bodyPr>
          <a:lstStyle/>
          <a:p>
            <a:r>
              <a:rPr lang="en-US" altLang="zh-TW" dirty="0"/>
              <a:t>https://github.com/cgpotts/cs224u/</a:t>
            </a:r>
            <a:endParaRPr lang="zh-TW" altLang="en-US" dirty="0"/>
          </a:p>
        </p:txBody>
      </p:sp>
      <p:sp>
        <p:nvSpPr>
          <p:cNvPr id="8" name="爆炸 2 7"/>
          <p:cNvSpPr/>
          <p:nvPr/>
        </p:nvSpPr>
        <p:spPr>
          <a:xfrm>
            <a:off x="6631710" y="619443"/>
            <a:ext cx="2373745" cy="2676092"/>
          </a:xfrm>
          <a:prstGeom prst="irregularSeal2">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5400" dirty="0">
                <a:solidFill>
                  <a:srgbClr val="FFFF00"/>
                </a:solidFill>
              </a:rPr>
              <a:t>讚</a:t>
            </a:r>
          </a:p>
        </p:txBody>
      </p:sp>
    </p:spTree>
    <p:extLst>
      <p:ext uri="{BB962C8B-B14F-4D97-AF65-F5344CB8AC3E}">
        <p14:creationId xmlns:p14="http://schemas.microsoft.com/office/powerpoint/2010/main" val="412214799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a:t>http://cs224d.stanford.edu/</a:t>
            </a:r>
            <a:endParaRPr lang="zh-TW" altLang="en-US"/>
          </a:p>
        </p:txBody>
      </p:sp>
      <p:pic>
        <p:nvPicPr>
          <p:cNvPr id="6" name="內容版面配置區 5"/>
          <p:cNvPicPr>
            <a:picLocks noGrp="1" noChangeAspect="1"/>
          </p:cNvPicPr>
          <p:nvPr>
            <p:ph idx="1"/>
          </p:nvPr>
        </p:nvPicPr>
        <p:blipFill>
          <a:blip r:embed="rId2"/>
          <a:stretch>
            <a:fillRect/>
          </a:stretch>
        </p:blipFill>
        <p:spPr>
          <a:xfrm>
            <a:off x="628650" y="2258536"/>
            <a:ext cx="8127202" cy="3541899"/>
          </a:xfrm>
          <a:prstGeom prst="rect">
            <a:avLst/>
          </a:prstGeom>
        </p:spPr>
      </p:pic>
    </p:spTree>
    <p:extLst>
      <p:ext uri="{BB962C8B-B14F-4D97-AF65-F5344CB8AC3E}">
        <p14:creationId xmlns:p14="http://schemas.microsoft.com/office/powerpoint/2010/main" val="419275027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內容版面配置區 3"/>
          <p:cNvSpPr>
            <a:spLocks noGrp="1"/>
          </p:cNvSpPr>
          <p:nvPr>
            <p:ph sz="half" idx="2"/>
          </p:nvPr>
        </p:nvSpPr>
        <p:spPr>
          <a:xfrm>
            <a:off x="3030682" y="366280"/>
            <a:ext cx="4617605" cy="3706957"/>
          </a:xfrm>
        </p:spPr>
        <p:txBody>
          <a:bodyPr>
            <a:normAutofit/>
          </a:bodyPr>
          <a:lstStyle/>
          <a:p>
            <a:pPr marL="0" indent="0">
              <a:buNone/>
            </a:pPr>
            <a:r>
              <a:rPr lang="zh-TW" altLang="en-US" sz="2000" dirty="0"/>
              <a:t>第</a:t>
            </a:r>
            <a:r>
              <a:rPr lang="en-US" altLang="zh-TW" sz="2000" dirty="0"/>
              <a:t>1</a:t>
            </a:r>
            <a:r>
              <a:rPr lang="zh-TW" altLang="en-US" sz="2000" dirty="0"/>
              <a:t>章 介紹</a:t>
            </a:r>
          </a:p>
          <a:p>
            <a:pPr marL="0" indent="0">
              <a:buNone/>
            </a:pPr>
            <a:r>
              <a:rPr lang="zh-TW" altLang="en-US" sz="2000" dirty="0"/>
              <a:t>第</a:t>
            </a:r>
            <a:r>
              <a:rPr lang="en-US" altLang="zh-TW" sz="2000" dirty="0"/>
              <a:t>2</a:t>
            </a:r>
            <a:r>
              <a:rPr lang="zh-TW" altLang="en-US" sz="2000" dirty="0"/>
              <a:t>章 傳統 </a:t>
            </a:r>
            <a:r>
              <a:rPr lang="en-US" altLang="zh-TW" sz="2000" dirty="0"/>
              <a:t>NLP </a:t>
            </a:r>
            <a:r>
              <a:rPr lang="zh-TW" altLang="en-US" sz="2000" dirty="0"/>
              <a:t>簡介</a:t>
            </a:r>
          </a:p>
          <a:p>
            <a:pPr marL="0" indent="0">
              <a:buNone/>
            </a:pPr>
            <a:r>
              <a:rPr lang="zh-TW" altLang="en-US" sz="2000" dirty="0"/>
              <a:t>第</a:t>
            </a:r>
            <a:r>
              <a:rPr lang="en-US" altLang="zh-TW" sz="2000" dirty="0"/>
              <a:t>3</a:t>
            </a:r>
            <a:r>
              <a:rPr lang="zh-TW" altLang="en-US" sz="2000" dirty="0"/>
              <a:t>章 神經網路的基本元件</a:t>
            </a:r>
          </a:p>
          <a:p>
            <a:pPr marL="0" indent="0">
              <a:buNone/>
            </a:pPr>
            <a:r>
              <a:rPr lang="zh-TW" altLang="en-US" sz="2000" dirty="0"/>
              <a:t>第</a:t>
            </a:r>
            <a:r>
              <a:rPr lang="en-US" altLang="zh-TW" sz="2000" dirty="0"/>
              <a:t>4</a:t>
            </a:r>
            <a:r>
              <a:rPr lang="zh-TW" altLang="en-US" sz="2000" dirty="0"/>
              <a:t>章 自然語言處理的前饋網路</a:t>
            </a:r>
          </a:p>
          <a:p>
            <a:pPr marL="0" indent="0">
              <a:buNone/>
            </a:pPr>
            <a:r>
              <a:rPr lang="zh-TW" altLang="en-US" sz="2000" dirty="0"/>
              <a:t>第</a:t>
            </a:r>
            <a:r>
              <a:rPr lang="en-US" altLang="zh-TW" sz="2000" dirty="0"/>
              <a:t>5</a:t>
            </a:r>
            <a:r>
              <a:rPr lang="zh-TW" altLang="en-US" sz="2000" dirty="0"/>
              <a:t>章 詞崁入與型別</a:t>
            </a:r>
          </a:p>
          <a:p>
            <a:pPr marL="0" indent="0">
              <a:buNone/>
            </a:pPr>
            <a:r>
              <a:rPr lang="zh-TW" altLang="en-US" sz="2000" dirty="0"/>
              <a:t>第</a:t>
            </a:r>
            <a:r>
              <a:rPr lang="en-US" altLang="zh-TW" sz="2000" dirty="0"/>
              <a:t>6</a:t>
            </a:r>
            <a:r>
              <a:rPr lang="zh-TW" altLang="en-US" sz="2000" dirty="0"/>
              <a:t>章 自然語言處理序列模型</a:t>
            </a:r>
          </a:p>
          <a:p>
            <a:pPr marL="0" indent="0">
              <a:buNone/>
            </a:pPr>
            <a:r>
              <a:rPr lang="zh-TW" altLang="en-US" sz="2000" dirty="0"/>
              <a:t>第</a:t>
            </a:r>
            <a:r>
              <a:rPr lang="en-US" altLang="zh-TW" sz="2000" dirty="0"/>
              <a:t>7</a:t>
            </a:r>
            <a:r>
              <a:rPr lang="zh-TW" altLang="en-US" sz="2000" dirty="0"/>
              <a:t>章 自然語言處理的中間序列模型</a:t>
            </a:r>
          </a:p>
          <a:p>
            <a:pPr marL="0" indent="0">
              <a:buNone/>
            </a:pPr>
            <a:r>
              <a:rPr lang="zh-TW" altLang="en-US" sz="2000" dirty="0"/>
              <a:t>第</a:t>
            </a:r>
            <a:r>
              <a:rPr lang="en-US" altLang="zh-TW" sz="2000" dirty="0"/>
              <a:t>8</a:t>
            </a:r>
            <a:r>
              <a:rPr lang="zh-TW" altLang="en-US" sz="2000" dirty="0"/>
              <a:t>章 自然語言處理的進階序列模型</a:t>
            </a:r>
          </a:p>
          <a:p>
            <a:pPr marL="0" indent="0">
              <a:buNone/>
            </a:pPr>
            <a:r>
              <a:rPr lang="zh-TW" altLang="en-US" sz="2000" dirty="0"/>
              <a:t>第</a:t>
            </a:r>
            <a:r>
              <a:rPr lang="en-US" altLang="zh-TW" sz="2000" dirty="0"/>
              <a:t>9</a:t>
            </a:r>
            <a:r>
              <a:rPr lang="zh-TW" altLang="en-US" sz="2000" dirty="0"/>
              <a:t>章 經典、前沿、下一步</a:t>
            </a:r>
          </a:p>
        </p:txBody>
      </p:sp>
      <p:pic>
        <p:nvPicPr>
          <p:cNvPr id="5" name="內容版面配置區 8"/>
          <p:cNvPicPr>
            <a:picLocks noGrp="1" noChangeAspect="1"/>
          </p:cNvPicPr>
          <p:nvPr>
            <p:ph sz="half" idx="1"/>
          </p:nvPr>
        </p:nvPicPr>
        <p:blipFill>
          <a:blip r:embed="rId2"/>
          <a:stretch>
            <a:fillRect/>
          </a:stretch>
        </p:blipFill>
        <p:spPr>
          <a:xfrm>
            <a:off x="374073" y="564550"/>
            <a:ext cx="2402032" cy="3310415"/>
          </a:xfrm>
          <a:prstGeom prst="rect">
            <a:avLst/>
          </a:prstGeom>
        </p:spPr>
      </p:pic>
      <p:sp>
        <p:nvSpPr>
          <p:cNvPr id="6" name="矩形 5"/>
          <p:cNvSpPr/>
          <p:nvPr/>
        </p:nvSpPr>
        <p:spPr>
          <a:xfrm>
            <a:off x="374073" y="4160210"/>
            <a:ext cx="3708400" cy="2308324"/>
          </a:xfrm>
          <a:prstGeom prst="rect">
            <a:avLst/>
          </a:prstGeom>
        </p:spPr>
        <p:txBody>
          <a:bodyPr wrap="square">
            <a:spAutoFit/>
          </a:bodyPr>
          <a:lstStyle/>
          <a:p>
            <a:r>
              <a:rPr lang="en-US" altLang="zh-TW" dirty="0" err="1" smtClean="0"/>
              <a:t>PyTorch</a:t>
            </a:r>
            <a:r>
              <a:rPr lang="zh-TW" altLang="en-US" dirty="0" smtClean="0"/>
              <a:t>自然語言處理：以深度學習建立語言應用程式</a:t>
            </a:r>
          </a:p>
          <a:p>
            <a:r>
              <a:rPr lang="en-US" altLang="zh-TW" dirty="0" smtClean="0"/>
              <a:t>Natural Language Processing with </a:t>
            </a:r>
            <a:r>
              <a:rPr lang="en-US" altLang="zh-TW" dirty="0" err="1" smtClean="0"/>
              <a:t>PyTorch</a:t>
            </a:r>
            <a:endParaRPr lang="en-US" altLang="zh-TW" dirty="0" smtClean="0"/>
          </a:p>
          <a:p>
            <a:r>
              <a:rPr lang="zh-TW" altLang="en-US" dirty="0" smtClean="0"/>
              <a:t>作者： </a:t>
            </a:r>
            <a:r>
              <a:rPr lang="en-US" altLang="zh-TW" dirty="0" err="1" smtClean="0"/>
              <a:t>Delip</a:t>
            </a:r>
            <a:r>
              <a:rPr lang="en-US" altLang="zh-TW" dirty="0" smtClean="0"/>
              <a:t> Rao, Brian McMahan  </a:t>
            </a:r>
          </a:p>
          <a:p>
            <a:r>
              <a:rPr lang="zh-TW" altLang="en-US" dirty="0" smtClean="0"/>
              <a:t>譯者： 楊尊一</a:t>
            </a:r>
          </a:p>
          <a:p>
            <a:r>
              <a:rPr lang="zh-TW" altLang="en-US" dirty="0" smtClean="0"/>
              <a:t>出版社：歐萊禮  </a:t>
            </a:r>
          </a:p>
          <a:p>
            <a:r>
              <a:rPr lang="zh-TW" altLang="en-US" dirty="0" smtClean="0"/>
              <a:t>出版日期：</a:t>
            </a:r>
            <a:r>
              <a:rPr lang="en-US" altLang="zh-TW" dirty="0" smtClean="0"/>
              <a:t>2019/06/28</a:t>
            </a:r>
            <a:endParaRPr lang="zh-TW" altLang="en-US" dirty="0"/>
          </a:p>
        </p:txBody>
      </p:sp>
      <p:sp>
        <p:nvSpPr>
          <p:cNvPr id="7" name="矩形 6"/>
          <p:cNvSpPr/>
          <p:nvPr/>
        </p:nvSpPr>
        <p:spPr>
          <a:xfrm>
            <a:off x="4154842" y="6099202"/>
            <a:ext cx="4547335" cy="369332"/>
          </a:xfrm>
          <a:prstGeom prst="rect">
            <a:avLst/>
          </a:prstGeom>
        </p:spPr>
        <p:txBody>
          <a:bodyPr wrap="none">
            <a:spAutoFit/>
          </a:bodyPr>
          <a:lstStyle/>
          <a:p>
            <a:r>
              <a:rPr lang="en-US" altLang="zh-TW" dirty="0" smtClean="0"/>
              <a:t>https://github.com/joosthub/PyTorchNLPBook</a:t>
            </a:r>
            <a:endParaRPr lang="zh-TW" altLang="en-US" dirty="0"/>
          </a:p>
        </p:txBody>
      </p:sp>
      <p:sp>
        <p:nvSpPr>
          <p:cNvPr id="8" name="爆炸 2 7"/>
          <p:cNvSpPr/>
          <p:nvPr/>
        </p:nvSpPr>
        <p:spPr>
          <a:xfrm>
            <a:off x="6659419" y="-89910"/>
            <a:ext cx="2373745" cy="2676092"/>
          </a:xfrm>
          <a:prstGeom prst="irregularSeal2">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5400" dirty="0">
                <a:solidFill>
                  <a:srgbClr val="FFFF00"/>
                </a:solidFill>
              </a:rPr>
              <a:t>讚</a:t>
            </a:r>
          </a:p>
        </p:txBody>
      </p:sp>
    </p:spTree>
    <p:extLst>
      <p:ext uri="{BB962C8B-B14F-4D97-AF65-F5344CB8AC3E}">
        <p14:creationId xmlns:p14="http://schemas.microsoft.com/office/powerpoint/2010/main" val="18296876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628650" y="365127"/>
            <a:ext cx="7886700" cy="955674"/>
          </a:xfrm>
        </p:spPr>
        <p:txBody>
          <a:bodyPr/>
          <a:lstStyle/>
          <a:p>
            <a:r>
              <a:rPr lang="en-US" altLang="zh-TW" dirty="0"/>
              <a:t>Deep Time Series Classification</a:t>
            </a:r>
            <a:endParaRPr lang="zh-TW" altLang="en-US" dirty="0"/>
          </a:p>
        </p:txBody>
      </p:sp>
      <p:sp>
        <p:nvSpPr>
          <p:cNvPr id="3" name="內容版面配置區 2"/>
          <p:cNvSpPr>
            <a:spLocks noGrp="1"/>
          </p:cNvSpPr>
          <p:nvPr>
            <p:ph idx="1"/>
          </p:nvPr>
        </p:nvSpPr>
        <p:spPr/>
        <p:txBody>
          <a:bodyPr/>
          <a:lstStyle/>
          <a:p>
            <a:r>
              <a:rPr lang="zh-TW" altLang="en-US" dirty="0"/>
              <a:t>預測股票每日最</a:t>
            </a:r>
            <a:r>
              <a:rPr lang="zh-TW" altLang="en-US" dirty="0" smtClean="0"/>
              <a:t>高價</a:t>
            </a:r>
            <a:endParaRPr lang="en-US" altLang="zh-TW" dirty="0" smtClean="0"/>
          </a:p>
          <a:p>
            <a:r>
              <a:rPr lang="zh-TW" altLang="en-US" dirty="0"/>
              <a:t>空氣污染</a:t>
            </a:r>
            <a:r>
              <a:rPr lang="zh-TW" altLang="en-US" dirty="0" smtClean="0"/>
              <a:t>預測</a:t>
            </a:r>
            <a:endParaRPr lang="en-US" altLang="zh-TW" dirty="0" smtClean="0"/>
          </a:p>
          <a:p>
            <a:r>
              <a:rPr lang="zh-TW" altLang="en-US" dirty="0" smtClean="0"/>
              <a:t>地震預測</a:t>
            </a:r>
            <a:endParaRPr lang="en-US" altLang="zh-TW" dirty="0" smtClean="0"/>
          </a:p>
          <a:p>
            <a:r>
              <a:rPr lang="en-US" altLang="zh-TW" dirty="0" smtClean="0"/>
              <a:t>PM2.5</a:t>
            </a:r>
            <a:r>
              <a:rPr lang="zh-TW" altLang="en-US" dirty="0"/>
              <a:t>預測</a:t>
            </a:r>
            <a:endParaRPr lang="en-US" altLang="zh-TW" dirty="0"/>
          </a:p>
          <a:p>
            <a:r>
              <a:rPr lang="en-US" altLang="zh-TW" dirty="0" smtClean="0"/>
              <a:t>GDP</a:t>
            </a:r>
            <a:r>
              <a:rPr lang="zh-TW" altLang="en-US" dirty="0"/>
              <a:t>預測</a:t>
            </a:r>
            <a:endParaRPr lang="en-US" altLang="zh-TW" dirty="0"/>
          </a:p>
          <a:p>
            <a:r>
              <a:rPr lang="zh-TW" altLang="en-US" dirty="0" smtClean="0"/>
              <a:t>人口數</a:t>
            </a:r>
            <a:r>
              <a:rPr lang="zh-TW" altLang="en-US" dirty="0"/>
              <a:t>預測</a:t>
            </a:r>
            <a:endParaRPr lang="en-US" altLang="zh-TW" dirty="0"/>
          </a:p>
          <a:p>
            <a:endParaRPr lang="zh-TW" altLang="en-US" dirty="0"/>
          </a:p>
        </p:txBody>
      </p:sp>
    </p:spTree>
    <p:extLst>
      <p:ext uri="{BB962C8B-B14F-4D97-AF65-F5344CB8AC3E}">
        <p14:creationId xmlns:p14="http://schemas.microsoft.com/office/powerpoint/2010/main" val="21095463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628650" y="365126"/>
            <a:ext cx="3620077" cy="826365"/>
          </a:xfrm>
        </p:spPr>
        <p:txBody>
          <a:bodyPr/>
          <a:lstStyle/>
          <a:p>
            <a:r>
              <a:rPr lang="zh-TW" altLang="en-US" dirty="0" smtClean="0"/>
              <a:t>空氣污染預測</a:t>
            </a:r>
            <a:endParaRPr lang="zh-TW" altLang="en-US" dirty="0"/>
          </a:p>
        </p:txBody>
      </p:sp>
      <p:pic>
        <p:nvPicPr>
          <p:cNvPr id="6" name="內容版面配置區 5"/>
          <p:cNvPicPr>
            <a:picLocks noGrp="1" noChangeAspect="1"/>
          </p:cNvPicPr>
          <p:nvPr>
            <p:ph idx="1"/>
          </p:nvPr>
        </p:nvPicPr>
        <p:blipFill>
          <a:blip r:embed="rId2"/>
          <a:stretch>
            <a:fillRect/>
          </a:stretch>
        </p:blipFill>
        <p:spPr>
          <a:xfrm>
            <a:off x="876780" y="1381493"/>
            <a:ext cx="5801784" cy="4351338"/>
          </a:xfrm>
          <a:prstGeom prst="rect">
            <a:avLst/>
          </a:prstGeom>
        </p:spPr>
      </p:pic>
      <p:sp>
        <p:nvSpPr>
          <p:cNvPr id="4" name="矩形 3"/>
          <p:cNvSpPr/>
          <p:nvPr/>
        </p:nvSpPr>
        <p:spPr>
          <a:xfrm>
            <a:off x="725055" y="1083072"/>
            <a:ext cx="7430654" cy="369332"/>
          </a:xfrm>
          <a:prstGeom prst="rect">
            <a:avLst/>
          </a:prstGeom>
        </p:spPr>
        <p:txBody>
          <a:bodyPr wrap="square">
            <a:spAutoFit/>
          </a:bodyPr>
          <a:lstStyle/>
          <a:p>
            <a:r>
              <a:rPr lang="en-US" altLang="zh-TW" dirty="0"/>
              <a:t>https://raw.githubusercontent.com/jbrownlee/Datasets/master/pollution.csv</a:t>
            </a:r>
            <a:endParaRPr lang="zh-TW" altLang="en-US" dirty="0"/>
          </a:p>
        </p:txBody>
      </p:sp>
      <p:sp>
        <p:nvSpPr>
          <p:cNvPr id="5" name="矩形 4"/>
          <p:cNvSpPr/>
          <p:nvPr/>
        </p:nvSpPr>
        <p:spPr>
          <a:xfrm>
            <a:off x="240145" y="5588122"/>
            <a:ext cx="3396058" cy="369332"/>
          </a:xfrm>
          <a:prstGeom prst="rect">
            <a:avLst/>
          </a:prstGeom>
        </p:spPr>
        <p:txBody>
          <a:bodyPr wrap="none">
            <a:spAutoFit/>
          </a:bodyPr>
          <a:lstStyle/>
          <a:p>
            <a:r>
              <a:rPr lang="en-US" altLang="zh-TW" dirty="0"/>
              <a:t>Multivariate LSTM Forecast Model</a:t>
            </a:r>
            <a:endParaRPr lang="zh-TW" altLang="en-US" dirty="0"/>
          </a:p>
        </p:txBody>
      </p:sp>
      <p:sp>
        <p:nvSpPr>
          <p:cNvPr id="7" name="矩形 6"/>
          <p:cNvSpPr/>
          <p:nvPr/>
        </p:nvSpPr>
        <p:spPr>
          <a:xfrm>
            <a:off x="240145" y="5849035"/>
            <a:ext cx="8543637" cy="369332"/>
          </a:xfrm>
          <a:prstGeom prst="rect">
            <a:avLst/>
          </a:prstGeom>
        </p:spPr>
        <p:txBody>
          <a:bodyPr wrap="square">
            <a:spAutoFit/>
          </a:bodyPr>
          <a:lstStyle/>
          <a:p>
            <a:r>
              <a:rPr lang="en-US" altLang="zh-TW" dirty="0"/>
              <a:t>https://machinelearningmastery.com/multivariate-time-series-forecasting-lstms-keras/</a:t>
            </a:r>
            <a:endParaRPr lang="zh-TW" altLang="en-US" dirty="0"/>
          </a:p>
        </p:txBody>
      </p:sp>
      <p:sp>
        <p:nvSpPr>
          <p:cNvPr id="8" name="矩形 7"/>
          <p:cNvSpPr/>
          <p:nvPr/>
        </p:nvSpPr>
        <p:spPr>
          <a:xfrm>
            <a:off x="240145" y="6334571"/>
            <a:ext cx="5869709" cy="369332"/>
          </a:xfrm>
          <a:prstGeom prst="rect">
            <a:avLst/>
          </a:prstGeom>
        </p:spPr>
        <p:txBody>
          <a:bodyPr wrap="square">
            <a:spAutoFit/>
          </a:bodyPr>
          <a:lstStyle/>
          <a:p>
            <a:r>
              <a:rPr lang="en-US" altLang="zh-TW" dirty="0"/>
              <a:t>https://www.itread01.com/content/1544492764.html</a:t>
            </a:r>
            <a:endParaRPr lang="zh-TW" altLang="en-US" dirty="0"/>
          </a:p>
        </p:txBody>
      </p:sp>
    </p:spTree>
    <p:extLst>
      <p:ext uri="{BB962C8B-B14F-4D97-AF65-F5344CB8AC3E}">
        <p14:creationId xmlns:p14="http://schemas.microsoft.com/office/powerpoint/2010/main" val="225699728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59637" y="3324096"/>
            <a:ext cx="6007542" cy="461665"/>
          </a:xfrm>
          <a:prstGeom prst="rect">
            <a:avLst/>
          </a:prstGeom>
        </p:spPr>
        <p:txBody>
          <a:bodyPr wrap="none">
            <a:spAutoFit/>
          </a:bodyPr>
          <a:lstStyle/>
          <a:p>
            <a:r>
              <a:rPr lang="en-US" altLang="zh-TW" sz="2400" dirty="0"/>
              <a:t>https://faridrashidi.github.io/kaggle-solutions/</a:t>
            </a:r>
            <a:endParaRPr lang="zh-TW" altLang="en-US" sz="2400" dirty="0"/>
          </a:p>
        </p:txBody>
      </p:sp>
      <p:pic>
        <p:nvPicPr>
          <p:cNvPr id="3" name="圖片 2"/>
          <p:cNvPicPr>
            <a:picLocks noChangeAspect="1"/>
          </p:cNvPicPr>
          <p:nvPr/>
        </p:nvPicPr>
        <p:blipFill>
          <a:blip r:embed="rId2"/>
          <a:stretch>
            <a:fillRect/>
          </a:stretch>
        </p:blipFill>
        <p:spPr>
          <a:xfrm>
            <a:off x="959637" y="3956217"/>
            <a:ext cx="7573527" cy="2278329"/>
          </a:xfrm>
          <a:prstGeom prst="rect">
            <a:avLst/>
          </a:prstGeom>
        </p:spPr>
      </p:pic>
      <p:sp>
        <p:nvSpPr>
          <p:cNvPr id="4" name="矩形 3"/>
          <p:cNvSpPr/>
          <p:nvPr/>
        </p:nvSpPr>
        <p:spPr>
          <a:xfrm>
            <a:off x="851649" y="233280"/>
            <a:ext cx="4474751" cy="584775"/>
          </a:xfrm>
          <a:prstGeom prst="rect">
            <a:avLst/>
          </a:prstGeom>
        </p:spPr>
        <p:txBody>
          <a:bodyPr wrap="none">
            <a:spAutoFit/>
          </a:bodyPr>
          <a:lstStyle/>
          <a:p>
            <a:r>
              <a:rPr lang="en-US" altLang="zh-TW" sz="3200" dirty="0"/>
              <a:t>https://</a:t>
            </a:r>
            <a:r>
              <a:rPr lang="en-US" altLang="zh-TW" sz="3200" dirty="0" smtClean="0"/>
              <a:t>www.kaggle.com/</a:t>
            </a:r>
            <a:endParaRPr lang="zh-TW" altLang="en-US" sz="3200" dirty="0"/>
          </a:p>
        </p:txBody>
      </p:sp>
      <p:pic>
        <p:nvPicPr>
          <p:cNvPr id="5" name="圖片 4"/>
          <p:cNvPicPr>
            <a:picLocks noChangeAspect="1"/>
          </p:cNvPicPr>
          <p:nvPr/>
        </p:nvPicPr>
        <p:blipFill rotWithShape="1">
          <a:blip r:embed="rId3"/>
          <a:srcRect b="25543"/>
          <a:stretch/>
        </p:blipFill>
        <p:spPr>
          <a:xfrm>
            <a:off x="1052708" y="818054"/>
            <a:ext cx="6627088" cy="2335585"/>
          </a:xfrm>
          <a:prstGeom prst="rect">
            <a:avLst/>
          </a:prstGeom>
        </p:spPr>
      </p:pic>
    </p:spTree>
    <p:extLst>
      <p:ext uri="{BB962C8B-B14F-4D97-AF65-F5344CB8AC3E}">
        <p14:creationId xmlns:p14="http://schemas.microsoft.com/office/powerpoint/2010/main" val="385802232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t>https://www.kaggle.com/c/career-con-2019</a:t>
            </a:r>
            <a:endParaRPr lang="zh-TW" altLang="en-US" dirty="0"/>
          </a:p>
        </p:txBody>
      </p:sp>
      <p:pic>
        <p:nvPicPr>
          <p:cNvPr id="6" name="內容版面配置區 5"/>
          <p:cNvPicPr>
            <a:picLocks noGrp="1" noChangeAspect="1"/>
          </p:cNvPicPr>
          <p:nvPr>
            <p:ph idx="1"/>
          </p:nvPr>
        </p:nvPicPr>
        <p:blipFill>
          <a:blip r:embed="rId2"/>
          <a:stretch>
            <a:fillRect/>
          </a:stretch>
        </p:blipFill>
        <p:spPr>
          <a:xfrm>
            <a:off x="712282" y="1964675"/>
            <a:ext cx="7947878" cy="2450307"/>
          </a:xfrm>
          <a:prstGeom prst="rect">
            <a:avLst/>
          </a:prstGeom>
        </p:spPr>
      </p:pic>
      <p:sp>
        <p:nvSpPr>
          <p:cNvPr id="7" name="矩形 6"/>
          <p:cNvSpPr/>
          <p:nvPr/>
        </p:nvSpPr>
        <p:spPr>
          <a:xfrm>
            <a:off x="712282" y="4990053"/>
            <a:ext cx="7563500" cy="369332"/>
          </a:xfrm>
          <a:prstGeom prst="rect">
            <a:avLst/>
          </a:prstGeom>
        </p:spPr>
        <p:txBody>
          <a:bodyPr wrap="square">
            <a:spAutoFit/>
          </a:bodyPr>
          <a:lstStyle/>
          <a:p>
            <a:r>
              <a:rPr lang="en-US" altLang="zh-TW" dirty="0"/>
              <a:t>https://www.kaggle.com/purplejester/pytorch-deep-time-series-classification</a:t>
            </a:r>
            <a:endParaRPr lang="zh-TW" altLang="en-US" dirty="0"/>
          </a:p>
        </p:txBody>
      </p:sp>
      <p:sp>
        <p:nvSpPr>
          <p:cNvPr id="8" name="矩形 7"/>
          <p:cNvSpPr/>
          <p:nvPr/>
        </p:nvSpPr>
        <p:spPr>
          <a:xfrm>
            <a:off x="712282" y="5435754"/>
            <a:ext cx="7947878" cy="369332"/>
          </a:xfrm>
          <a:prstGeom prst="rect">
            <a:avLst/>
          </a:prstGeom>
        </p:spPr>
        <p:txBody>
          <a:bodyPr wrap="square">
            <a:spAutoFit/>
          </a:bodyPr>
          <a:lstStyle/>
          <a:p>
            <a:r>
              <a:rPr lang="en-US" altLang="zh-TW" dirty="0"/>
              <a:t>https://github.com/ammar1y/My-Solution-to-Help-Navigate-Robots-Competition</a:t>
            </a:r>
            <a:endParaRPr lang="zh-TW" altLang="en-US" dirty="0"/>
          </a:p>
        </p:txBody>
      </p:sp>
      <p:sp>
        <p:nvSpPr>
          <p:cNvPr id="9" name="矩形 8"/>
          <p:cNvSpPr/>
          <p:nvPr/>
        </p:nvSpPr>
        <p:spPr>
          <a:xfrm>
            <a:off x="712281" y="6056991"/>
            <a:ext cx="5198991" cy="369332"/>
          </a:xfrm>
          <a:prstGeom prst="rect">
            <a:avLst/>
          </a:prstGeom>
        </p:spPr>
        <p:txBody>
          <a:bodyPr wrap="square">
            <a:spAutoFit/>
          </a:bodyPr>
          <a:lstStyle/>
          <a:p>
            <a:r>
              <a:rPr lang="en-US" altLang="zh-TW" dirty="0"/>
              <a:t>https://www.youtube.com/watch?v=ageh45rxyXU</a:t>
            </a:r>
            <a:endParaRPr lang="zh-TW" altLang="en-US" dirty="0"/>
          </a:p>
        </p:txBody>
      </p:sp>
    </p:spTree>
    <p:extLst>
      <p:ext uri="{BB962C8B-B14F-4D97-AF65-F5344CB8AC3E}">
        <p14:creationId xmlns:p14="http://schemas.microsoft.com/office/powerpoint/2010/main" val="400847477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err="1"/>
              <a:t>Kaggle</a:t>
            </a:r>
            <a:r>
              <a:rPr lang="en-US" altLang="zh-TW" dirty="0"/>
              <a:t> Earthquake Prediction Challenge</a:t>
            </a:r>
            <a:endParaRPr lang="zh-TW" altLang="en-US" dirty="0"/>
          </a:p>
        </p:txBody>
      </p:sp>
      <p:sp>
        <p:nvSpPr>
          <p:cNvPr id="4" name="矩形 3"/>
          <p:cNvSpPr/>
          <p:nvPr/>
        </p:nvSpPr>
        <p:spPr>
          <a:xfrm>
            <a:off x="628650" y="5683645"/>
            <a:ext cx="6765637" cy="369332"/>
          </a:xfrm>
          <a:prstGeom prst="rect">
            <a:avLst/>
          </a:prstGeom>
        </p:spPr>
        <p:txBody>
          <a:bodyPr wrap="square">
            <a:spAutoFit/>
          </a:bodyPr>
          <a:lstStyle/>
          <a:p>
            <a:r>
              <a:rPr lang="en-US" altLang="zh-TW" dirty="0"/>
              <a:t>https://github.com/llSourcell/Kaggle_Earthquake_challenge</a:t>
            </a:r>
            <a:endParaRPr lang="zh-TW" altLang="en-US" dirty="0"/>
          </a:p>
        </p:txBody>
      </p:sp>
      <p:pic>
        <p:nvPicPr>
          <p:cNvPr id="7" name="內容版面配置區 6"/>
          <p:cNvPicPr>
            <a:picLocks noGrp="1" noChangeAspect="1"/>
          </p:cNvPicPr>
          <p:nvPr>
            <p:ph idx="1"/>
          </p:nvPr>
        </p:nvPicPr>
        <p:blipFill>
          <a:blip r:embed="rId2"/>
          <a:stretch>
            <a:fillRect/>
          </a:stretch>
        </p:blipFill>
        <p:spPr>
          <a:xfrm>
            <a:off x="480868" y="2270850"/>
            <a:ext cx="8462960" cy="2372793"/>
          </a:xfrm>
          <a:prstGeom prst="rect">
            <a:avLst/>
          </a:prstGeom>
        </p:spPr>
      </p:pic>
      <p:sp>
        <p:nvSpPr>
          <p:cNvPr id="9" name="矩形 8"/>
          <p:cNvSpPr/>
          <p:nvPr/>
        </p:nvSpPr>
        <p:spPr>
          <a:xfrm>
            <a:off x="628650" y="1812745"/>
            <a:ext cx="6931891" cy="369332"/>
          </a:xfrm>
          <a:prstGeom prst="rect">
            <a:avLst/>
          </a:prstGeom>
        </p:spPr>
        <p:txBody>
          <a:bodyPr wrap="square">
            <a:spAutoFit/>
          </a:bodyPr>
          <a:lstStyle/>
          <a:p>
            <a:r>
              <a:rPr lang="en-US" altLang="zh-TW" dirty="0"/>
              <a:t>https://www.kaggle.com/c/LANL-Earthquake-Prediction/data</a:t>
            </a:r>
            <a:endParaRPr lang="zh-TW" altLang="en-US" dirty="0"/>
          </a:p>
        </p:txBody>
      </p:sp>
      <p:sp>
        <p:nvSpPr>
          <p:cNvPr id="10" name="矩形 9"/>
          <p:cNvSpPr/>
          <p:nvPr/>
        </p:nvSpPr>
        <p:spPr>
          <a:xfrm>
            <a:off x="628650" y="4794312"/>
            <a:ext cx="3717684" cy="369332"/>
          </a:xfrm>
          <a:prstGeom prst="rect">
            <a:avLst/>
          </a:prstGeom>
        </p:spPr>
        <p:txBody>
          <a:bodyPr wrap="none">
            <a:spAutoFit/>
          </a:bodyPr>
          <a:lstStyle/>
          <a:p>
            <a:r>
              <a:rPr lang="en-US" altLang="zh-TW" dirty="0"/>
              <a:t>https://github.com/Kaggle/kaggle-api</a:t>
            </a:r>
            <a:endParaRPr lang="zh-TW" altLang="en-US" dirty="0"/>
          </a:p>
        </p:txBody>
      </p:sp>
      <p:sp>
        <p:nvSpPr>
          <p:cNvPr id="11" name="矩形 10"/>
          <p:cNvSpPr/>
          <p:nvPr/>
        </p:nvSpPr>
        <p:spPr>
          <a:xfrm>
            <a:off x="628650" y="5314313"/>
            <a:ext cx="5273386" cy="369332"/>
          </a:xfrm>
          <a:prstGeom prst="rect">
            <a:avLst/>
          </a:prstGeom>
        </p:spPr>
        <p:txBody>
          <a:bodyPr wrap="square">
            <a:spAutoFit/>
          </a:bodyPr>
          <a:lstStyle/>
          <a:p>
            <a:r>
              <a:rPr lang="en-US" altLang="zh-TW" dirty="0"/>
              <a:t>https://www.youtube.com/watch?v=TffGdSsWKlA</a:t>
            </a:r>
            <a:endParaRPr lang="zh-TW" altLang="en-US" dirty="0"/>
          </a:p>
        </p:txBody>
      </p:sp>
      <p:sp>
        <p:nvSpPr>
          <p:cNvPr id="12" name="矩形 11"/>
          <p:cNvSpPr/>
          <p:nvPr/>
        </p:nvSpPr>
        <p:spPr>
          <a:xfrm>
            <a:off x="1973661" y="6160699"/>
            <a:ext cx="6274412" cy="646331"/>
          </a:xfrm>
          <a:prstGeom prst="rect">
            <a:avLst/>
          </a:prstGeom>
        </p:spPr>
        <p:txBody>
          <a:bodyPr wrap="square">
            <a:spAutoFit/>
          </a:bodyPr>
          <a:lstStyle/>
          <a:p>
            <a:r>
              <a:rPr lang="en-US" altLang="zh-TW" dirty="0" err="1"/>
              <a:t>Kaggle_challenges</a:t>
            </a:r>
            <a:r>
              <a:rPr lang="en-US" altLang="zh-TW" dirty="0"/>
              <a:t>/LANL_Earthquake_Challenge_DNN_1D_CNN_LSTM_with_TPU.ipynb</a:t>
            </a:r>
            <a:endParaRPr lang="zh-TW" altLang="en-US" dirty="0"/>
          </a:p>
        </p:txBody>
      </p:sp>
      <p:sp>
        <p:nvSpPr>
          <p:cNvPr id="5" name="矩形 4"/>
          <p:cNvSpPr/>
          <p:nvPr/>
        </p:nvSpPr>
        <p:spPr>
          <a:xfrm>
            <a:off x="711777" y="6160699"/>
            <a:ext cx="1261884" cy="584775"/>
          </a:xfrm>
          <a:prstGeom prst="rect">
            <a:avLst/>
          </a:prstGeom>
          <a:solidFill>
            <a:schemeClr val="tx1">
              <a:lumMod val="95000"/>
              <a:lumOff val="5000"/>
            </a:schemeClr>
          </a:solidFill>
        </p:spPr>
        <p:txBody>
          <a:bodyPr wrap="none">
            <a:spAutoFit/>
          </a:bodyPr>
          <a:lstStyle/>
          <a:p>
            <a:r>
              <a:rPr lang="en-US" altLang="zh-TW" sz="3200" dirty="0" smtClean="0">
                <a:solidFill>
                  <a:schemeClr val="bg1"/>
                </a:solidFill>
              </a:rPr>
              <a:t>DEMO</a:t>
            </a:r>
            <a:endParaRPr lang="zh-TW" altLang="en-US" sz="3200" dirty="0">
              <a:solidFill>
                <a:schemeClr val="bg1"/>
              </a:solidFill>
            </a:endParaRPr>
          </a:p>
        </p:txBody>
      </p:sp>
    </p:spTree>
    <p:extLst>
      <p:ext uri="{BB962C8B-B14F-4D97-AF65-F5344CB8AC3E}">
        <p14:creationId xmlns:p14="http://schemas.microsoft.com/office/powerpoint/2010/main" val="293859359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佈景主題">
  <a:themeElements>
    <a:clrScheme name="Office 佈景主題">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佈景主題">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佈景主題">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5434</TotalTime>
  <Words>1948</Words>
  <Application>Microsoft Office PowerPoint</Application>
  <PresentationFormat>如螢幕大小 (4:3)</PresentationFormat>
  <Paragraphs>243</Paragraphs>
  <Slides>43</Slides>
  <Notes>0</Notes>
  <HiddenSlides>0</HiddenSlides>
  <MMClips>0</MMClips>
  <ScaleCrop>false</ScaleCrop>
  <HeadingPairs>
    <vt:vector size="6" baseType="variant">
      <vt:variant>
        <vt:lpstr>使用字型</vt:lpstr>
      </vt:variant>
      <vt:variant>
        <vt:i4>4</vt:i4>
      </vt:variant>
      <vt:variant>
        <vt:lpstr>佈景主題</vt:lpstr>
      </vt:variant>
      <vt:variant>
        <vt:i4>1</vt:i4>
      </vt:variant>
      <vt:variant>
        <vt:lpstr>投影片標題</vt:lpstr>
      </vt:variant>
      <vt:variant>
        <vt:i4>43</vt:i4>
      </vt:variant>
    </vt:vector>
  </HeadingPairs>
  <TitlesOfParts>
    <vt:vector size="48" baseType="lpstr">
      <vt:lpstr>新細明體</vt:lpstr>
      <vt:lpstr>Arial</vt:lpstr>
      <vt:lpstr>Calibri</vt:lpstr>
      <vt:lpstr>Calibri Light</vt:lpstr>
      <vt:lpstr>Office 佈景主題</vt:lpstr>
      <vt:lpstr>PowerPoint 簡報</vt:lpstr>
      <vt:lpstr>PowerPoint 簡報</vt:lpstr>
      <vt:lpstr>Time Series</vt:lpstr>
      <vt:lpstr>https://ocw.mit.edu/courses/mathematics/18-s096-topics-in-mathematics-with-applications-in-finance-fall-2013/video-lectures/lecture-8-time-series-analysis-i/</vt:lpstr>
      <vt:lpstr>Deep Time Series Classification</vt:lpstr>
      <vt:lpstr>空氣污染預測</vt:lpstr>
      <vt:lpstr>PowerPoint 簡報</vt:lpstr>
      <vt:lpstr>https://www.kaggle.com/c/career-con-2019</vt:lpstr>
      <vt:lpstr>Kaggle Earthquake Prediction Challenge</vt:lpstr>
      <vt:lpstr>PowerPoint 簡報</vt:lpstr>
      <vt:lpstr>PowerPoint 簡報</vt:lpstr>
      <vt:lpstr>PowerPoint 簡報</vt:lpstr>
      <vt:lpstr>NLP Natural Language Processing 自然語言處理</vt:lpstr>
      <vt:lpstr>NLP應用</vt:lpstr>
      <vt:lpstr>PowerPoint 簡報</vt:lpstr>
      <vt:lpstr>Chinese Word Segmentation中文分詞</vt:lpstr>
      <vt:lpstr>Chinese Word Segmentation中文分詞</vt:lpstr>
      <vt:lpstr>PowerPoint 簡報</vt:lpstr>
      <vt:lpstr>PowerPoint 簡報</vt:lpstr>
      <vt:lpstr>詞性標註Part-of-speech tagging</vt:lpstr>
      <vt:lpstr>詞性標註Part-of-speech tagging</vt:lpstr>
      <vt:lpstr>PowerPoint 簡報</vt:lpstr>
      <vt:lpstr>PowerPoint 簡報</vt:lpstr>
      <vt:lpstr>PowerPoint 簡報</vt:lpstr>
      <vt:lpstr>PowerPoint 簡報</vt:lpstr>
      <vt:lpstr>PowerPoint 簡報</vt:lpstr>
      <vt:lpstr>命名實體識別(Named Entity Recognition, NER)</vt:lpstr>
      <vt:lpstr>PowerPoint 簡報</vt:lpstr>
      <vt:lpstr>text classification  文本分類</vt:lpstr>
      <vt:lpstr>PowerPoint 簡報</vt:lpstr>
      <vt:lpstr>PowerPoint 簡報</vt:lpstr>
      <vt:lpstr>PowerPoint 簡報</vt:lpstr>
      <vt:lpstr>PowerPoint 簡報</vt:lpstr>
      <vt:lpstr>PowerPoint 簡報</vt:lpstr>
      <vt:lpstr>PowerPoint 簡報</vt:lpstr>
      <vt:lpstr>Seq2Seq(2014)</vt:lpstr>
      <vt:lpstr>Sequence to Sequence 是由 Encoder 與 Decoder 兩個 RNN 構成</vt:lpstr>
      <vt:lpstr>Google Transformer(2017)</vt:lpstr>
      <vt:lpstr>PowerPoint 簡報</vt:lpstr>
      <vt:lpstr>https://github.com/graykode/nlp-tutorial</vt:lpstr>
      <vt:lpstr>http://web.stanford.edu/class/cs224u/index.html</vt:lpstr>
      <vt:lpstr>http://cs224d.stanford.edu/</vt:lpstr>
      <vt:lpstr>PowerPoint 簡報</vt:lpstr>
    </vt:vector>
  </TitlesOfParts>
  <Company>HP Inc.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RNN</dc:title>
  <dc:creator>KSU</dc:creator>
  <cp:lastModifiedBy>user</cp:lastModifiedBy>
  <cp:revision>64</cp:revision>
  <dcterms:created xsi:type="dcterms:W3CDTF">2019-08-24T20:00:08Z</dcterms:created>
  <dcterms:modified xsi:type="dcterms:W3CDTF">2023-05-05T03:20:02Z</dcterms:modified>
</cp:coreProperties>
</file>